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ppt/theme/themeOverride14.xml" ContentType="application/vnd.openxmlformats-officedocument.themeOverride+xml"/>
  <Override PartName="/ppt/theme/themeOverride15.xml" ContentType="application/vnd.openxmlformats-officedocument.themeOverride+xml"/>
  <Override PartName="/ppt/theme/themeOverride16.xml" ContentType="application/vnd.openxmlformats-officedocument.themeOverride+xml"/>
  <Override PartName="/ppt/theme/themeOverride17.xml" ContentType="application/vnd.openxmlformats-officedocument.themeOverride+xml"/>
  <Override PartName="/ppt/theme/themeOverride18.xml" ContentType="application/vnd.openxmlformats-officedocument.themeOverride+xml"/>
  <Override PartName="/ppt/theme/themeOverride19.xml" ContentType="application/vnd.openxmlformats-officedocument.themeOverride+xml"/>
  <Override PartName="/ppt/theme/themeOverride20.xml" ContentType="application/vnd.openxmlformats-officedocument.themeOverride+xml"/>
  <Override PartName="/ppt/theme/themeOverride21.xml" ContentType="application/vnd.openxmlformats-officedocument.themeOverride+xml"/>
  <Override PartName="/ppt/theme/themeOverride22.xml" ContentType="application/vnd.openxmlformats-officedocument.themeOverride+xml"/>
  <Override PartName="/ppt/theme/themeOverride23.xml" ContentType="application/vnd.openxmlformats-officedocument.themeOverride+xml"/>
  <Override PartName="/ppt/theme/themeOverride24.xml" ContentType="application/vnd.openxmlformats-officedocument.themeOverride+xml"/>
  <Override PartName="/ppt/theme/themeOverride25.xml" ContentType="application/vnd.openxmlformats-officedocument.themeOverride+xml"/>
  <Override PartName="/ppt/theme/themeOverride26.xml" ContentType="application/vnd.openxmlformats-officedocument.themeOverride+xml"/>
  <Override PartName="/ppt/theme/themeOverride27.xml" ContentType="application/vnd.openxmlformats-officedocument.themeOverride+xml"/>
  <Override PartName="/ppt/theme/themeOverride28.xml" ContentType="application/vnd.openxmlformats-officedocument.themeOverride+xml"/>
  <Override PartName="/ppt/theme/themeOverride29.xml" ContentType="application/vnd.openxmlformats-officedocument.themeOverride+xml"/>
  <Override PartName="/ppt/theme/themeOverride30.xml" ContentType="application/vnd.openxmlformats-officedocument.themeOverride+xml"/>
  <Override PartName="/ppt/theme/themeOverride31.xml" ContentType="application/vnd.openxmlformats-officedocument.themeOverride+xml"/>
  <Override PartName="/ppt/theme/themeOverride32.xml" ContentType="application/vnd.openxmlformats-officedocument.themeOverride+xml"/>
  <Override PartName="/ppt/theme/themeOverride33.xml" ContentType="application/vnd.openxmlformats-officedocument.themeOverride+xml"/>
  <Override PartName="/ppt/theme/themeOverride34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951" r:id="rId2"/>
    <p:sldId id="943" r:id="rId3"/>
    <p:sldId id="952" r:id="rId4"/>
    <p:sldId id="297" r:id="rId5"/>
    <p:sldId id="944" r:id="rId6"/>
    <p:sldId id="268" r:id="rId7"/>
    <p:sldId id="271" r:id="rId8"/>
    <p:sldId id="273" r:id="rId9"/>
    <p:sldId id="274" r:id="rId10"/>
    <p:sldId id="275" r:id="rId11"/>
    <p:sldId id="945" r:id="rId12"/>
    <p:sldId id="272" r:id="rId13"/>
    <p:sldId id="946" r:id="rId14"/>
    <p:sldId id="276" r:id="rId15"/>
    <p:sldId id="947" r:id="rId16"/>
    <p:sldId id="948" r:id="rId17"/>
    <p:sldId id="949" r:id="rId18"/>
    <p:sldId id="950" r:id="rId19"/>
    <p:sldId id="294" r:id="rId20"/>
    <p:sldId id="296" r:id="rId21"/>
    <p:sldId id="277" r:id="rId22"/>
    <p:sldId id="278" r:id="rId23"/>
    <p:sldId id="279" r:id="rId24"/>
    <p:sldId id="281" r:id="rId25"/>
    <p:sldId id="283" r:id="rId26"/>
    <p:sldId id="290" r:id="rId27"/>
    <p:sldId id="291" r:id="rId28"/>
    <p:sldId id="293" r:id="rId29"/>
    <p:sldId id="280" r:id="rId30"/>
    <p:sldId id="298" r:id="rId31"/>
    <p:sldId id="299" r:id="rId32"/>
    <p:sldId id="269" r:id="rId33"/>
    <p:sldId id="300" r:id="rId34"/>
    <p:sldId id="927" r:id="rId35"/>
    <p:sldId id="928" r:id="rId36"/>
    <p:sldId id="929" r:id="rId37"/>
    <p:sldId id="930" r:id="rId38"/>
    <p:sldId id="932" r:id="rId39"/>
    <p:sldId id="931" r:id="rId40"/>
    <p:sldId id="933" r:id="rId41"/>
    <p:sldId id="303" r:id="rId42"/>
    <p:sldId id="934" r:id="rId43"/>
    <p:sldId id="935" r:id="rId44"/>
    <p:sldId id="937" r:id="rId45"/>
    <p:sldId id="936" r:id="rId46"/>
    <p:sldId id="938" r:id="rId47"/>
    <p:sldId id="939" r:id="rId48"/>
    <p:sldId id="941" r:id="rId49"/>
    <p:sldId id="940" r:id="rId50"/>
    <p:sldId id="942" r:id="rId5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8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8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rgbClr val="E4C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642A80-9EAF-441B-9F46-231A91E8E0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9B7F3B-BC0C-4AAE-AB82-9D0BA1FA9A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72DB9C-815A-41D4-8D5A-C6BEF98D75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7E5C8-EA03-4DC8-9711-97D1C6F37430}" type="datetimeFigureOut">
              <a:rPr lang="en-US" smtClean="0"/>
              <a:t>5/19/2019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433E21-FCB3-4078-87DC-A0FA961434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47BBD4-BE58-4521-85BB-E8E756865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949657-14D0-4C9A-8271-507EE5B647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2715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0CC04-DB30-46FA-8769-C1E95A7BC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7782F8-4898-47ED-AA2E-4B520BDC17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31C8A3-C736-45AE-BA25-5584B90F4D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7E5C8-EA03-4DC8-9711-97D1C6F37430}" type="datetimeFigureOut">
              <a:rPr lang="en-US" smtClean="0"/>
              <a:t>5/19/2019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F8D403-4F47-432E-B766-0584963F68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ABB8EF-26E9-4571-99E6-3E930D906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949657-14D0-4C9A-8271-507EE5B647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3758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F90CE7B-76F7-4D33-A507-FCC1BD63DD7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5D9B30-142B-4F29-B64C-F5996462B8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2FCF1A-9CB3-4BBE-B19F-2DC5490435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7E5C8-EA03-4DC8-9711-97D1C6F37430}" type="datetimeFigureOut">
              <a:rPr lang="en-US" smtClean="0"/>
              <a:t>5/19/2019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DDA6E9-7B27-476C-A844-ECE06795BC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E7DC6E-A13A-4481-9DF8-6A1BA29C9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949657-14D0-4C9A-8271-507EE5B647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3419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07B221-3FE6-4C25-B322-66F0DCBCE6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4E384D-2E23-4653-BB7B-D319DAF057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AC8EDB-3A1C-4E08-BA73-7917ED0468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7E5C8-EA03-4DC8-9711-97D1C6F37430}" type="datetimeFigureOut">
              <a:rPr lang="en-US" smtClean="0"/>
              <a:t>5/19/2019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B2ABF2-777B-43E9-866E-ADE8974090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12FF1E-CDF8-4D57-8EB6-C23FA20699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949657-14D0-4C9A-8271-507EE5B647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4317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30FC155-1E30-47E4-840C-D25A826181A1}"/>
              </a:ext>
            </a:extLst>
          </p:cNvPr>
          <p:cNvSpPr/>
          <p:nvPr/>
        </p:nvSpPr>
        <p:spPr>
          <a:xfrm>
            <a:off x="0" y="6474690"/>
            <a:ext cx="12192000" cy="383309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D631DF-1EC1-473C-8260-40BDAC2B0A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7017" y="840509"/>
            <a:ext cx="11905673" cy="533645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475042F-B8E3-4B21-B3DE-EA9551762528}"/>
              </a:ext>
            </a:extLst>
          </p:cNvPr>
          <p:cNvSpPr/>
          <p:nvPr/>
        </p:nvSpPr>
        <p:spPr>
          <a:xfrm>
            <a:off x="0" y="0"/>
            <a:ext cx="12192000" cy="692727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E3D9AD-3F7C-4E2C-9F21-270C9769E4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8982" y="147782"/>
            <a:ext cx="10494818" cy="44565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E0EFD5-FE4C-4675-8D71-5C217CF6110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568784"/>
            <a:ext cx="2743200" cy="23841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557E5C8-EA03-4DC8-9711-97D1C6F37430}" type="datetimeFigureOut">
              <a:rPr lang="en-US" smtClean="0"/>
              <a:t>5/19/2019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5520B1-D1C0-4DE4-9E25-3770C065B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68784"/>
            <a:ext cx="4114800" cy="23841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804494-C9F1-4DA9-8861-84E05F61D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68784"/>
            <a:ext cx="2743200" cy="23841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A949657-14D0-4C9A-8271-507EE5B647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9142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F27EA91-5C56-43AF-AE52-C39EBCEBC395}"/>
              </a:ext>
            </a:extLst>
          </p:cNvPr>
          <p:cNvSpPr/>
          <p:nvPr/>
        </p:nvSpPr>
        <p:spPr>
          <a:xfrm>
            <a:off x="0" y="0"/>
            <a:ext cx="12192000" cy="692727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29AC33-8F45-43DA-8A9F-980CCCEAE9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5515"/>
            <a:ext cx="10515600" cy="42169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0049ED-CD49-495C-9052-B6E6442AA2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21675" y="786819"/>
            <a:ext cx="5798127" cy="555235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7FF97A-9A6C-4644-9F89-4C9F96B6C6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786820"/>
            <a:ext cx="5798127" cy="555235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707714B-1A7A-49F1-B55D-666DBC591E4B}"/>
              </a:ext>
            </a:extLst>
          </p:cNvPr>
          <p:cNvSpPr/>
          <p:nvPr/>
        </p:nvSpPr>
        <p:spPr>
          <a:xfrm>
            <a:off x="0" y="6474690"/>
            <a:ext cx="12192000" cy="383309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BDF75ABB-57D9-4C7F-A15E-898D5777473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568784"/>
            <a:ext cx="2743200" cy="23841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557E5C8-EA03-4DC8-9711-97D1C6F37430}" type="datetimeFigureOut">
              <a:rPr lang="en-US" smtClean="0"/>
              <a:t>5/19/2019</a:t>
            </a:fld>
            <a:endParaRPr lang="en-US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15234F57-5D39-44F5-9F29-A450C8C734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68784"/>
            <a:ext cx="4114800" cy="23841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41101C2-EC64-402F-AEC0-160644398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68784"/>
            <a:ext cx="2743200" cy="23841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A949657-14D0-4C9A-8271-507EE5B647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5667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A8002-5749-4FDE-9894-0101D4114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3A1E1F-0286-45A5-8F1E-34309B6A3E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163B6F-B886-4A7A-8F14-A368C6F234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FBE4834-D24E-447D-8BD1-9FF1E44415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B26F45-0DEF-439D-8A80-7FE9BDA78E7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F79EB57-96F2-4138-A785-0921DA96B5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7E5C8-EA03-4DC8-9711-97D1C6F37430}" type="datetimeFigureOut">
              <a:rPr lang="en-US" smtClean="0"/>
              <a:t>5/19/2019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D652CEE-C736-4C21-8067-A5F0C27A0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B13C5ED-815A-41E7-9D7C-6F24FFA15D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949657-14D0-4C9A-8271-507EE5B647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6431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C62ECC-33BD-48C5-8589-C994236F6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42D36B-2F20-4B17-919C-A677CBC08D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7E5C8-EA03-4DC8-9711-97D1C6F37430}" type="datetimeFigureOut">
              <a:rPr lang="en-US" smtClean="0"/>
              <a:t>5/19/2019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447465-BAD7-4E91-88D0-6A0F2AD866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8D14BE-B744-4D9D-A7C7-19C873B544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949657-14D0-4C9A-8271-507EE5B647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80362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0E3EDA7-417D-4FC8-9DF9-4C224607A5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7E5C8-EA03-4DC8-9711-97D1C6F37430}" type="datetimeFigureOut">
              <a:rPr lang="en-US" smtClean="0"/>
              <a:t>5/19/2019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F78F614-0522-46A6-ABEC-7733BC37C8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903866-E576-43B2-9A3A-4FCE36FD4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949657-14D0-4C9A-8271-507EE5B647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2608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CC9A6-C63B-49DB-B880-D42EFB4F4F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3B7016-A8D5-4AF2-9ADF-62FFFCD8C6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CD5DB9-72C1-4DC9-848D-0B6E2B3739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C8759A-3B79-4CD8-A180-C62512D875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7E5C8-EA03-4DC8-9711-97D1C6F37430}" type="datetimeFigureOut">
              <a:rPr lang="en-US" smtClean="0"/>
              <a:t>5/19/2019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91DF21-5773-4D11-8DDD-B09EE0748F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959286-BB89-4FB9-A848-5FD0C072ED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949657-14D0-4C9A-8271-507EE5B647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0347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6DC10-8F3F-48AA-9DD4-D17C7C350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475914B-7754-44AB-911E-7CFCEA7E6B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774F91-60CE-4944-81D8-04EC95BA1D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60923B-9A25-46C9-A854-D9459581D8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7E5C8-EA03-4DC8-9711-97D1C6F37430}" type="datetimeFigureOut">
              <a:rPr lang="en-US" smtClean="0"/>
              <a:t>5/19/2019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C309DB-0AD2-4137-B7D9-A8D4769770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1CACDE-F357-417E-91BE-A73132BBF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949657-14D0-4C9A-8271-507EE5B647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7708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E20AC8F-DB1D-4436-9ECF-894D2F6E8E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2753C1-1A65-4CF7-BD51-B38E473E5D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339311-0F14-4136-9D8C-D4B564DE57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57E5C8-EA03-4DC8-9711-97D1C6F37430}" type="datetimeFigureOut">
              <a:rPr lang="en-US" smtClean="0"/>
              <a:t>5/19/2019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35B259-DCD7-4991-AC77-376387B9DE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DBA1F6-F037-4CD0-8D10-A73A1D1BCB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949657-14D0-4C9A-8271-507EE5B647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6825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0.png"/><Relationship Id="rId3" Type="http://schemas.openxmlformats.org/officeDocument/2006/relationships/image" Target="../media/image220.png"/><Relationship Id="rId7" Type="http://schemas.openxmlformats.org/officeDocument/2006/relationships/image" Target="../media/image260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0.png"/><Relationship Id="rId5" Type="http://schemas.openxmlformats.org/officeDocument/2006/relationships/image" Target="../media/image240.png"/><Relationship Id="rId4" Type="http://schemas.openxmlformats.org/officeDocument/2006/relationships/image" Target="../media/image23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eeplearningbook.org/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3.xml"/><Relationship Id="rId4" Type="http://schemas.openxmlformats.org/officeDocument/2006/relationships/hyperlink" Target="http://www.fast.ai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4.xml"/><Relationship Id="rId4" Type="http://schemas.openxmlformats.org/officeDocument/2006/relationships/hyperlink" Target="http://www.fast.ai/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311.2901.pdf" TargetMode="External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5.xml"/><Relationship Id="rId4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311.2901.pdf" TargetMode="External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6.xml"/><Relationship Id="rId4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311.2901.pdf" TargetMode="External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7.xml"/><Relationship Id="rId4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8.xml"/><Relationship Id="rId4" Type="http://schemas.openxmlformats.org/officeDocument/2006/relationships/hyperlink" Target="http://www.deeplearningbook.org/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9.xml"/><Relationship Id="rId4" Type="http://schemas.openxmlformats.org/officeDocument/2006/relationships/image" Target="NUL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10.xml"/><Relationship Id="rId4" Type="http://schemas.openxmlformats.org/officeDocument/2006/relationships/image" Target="NUL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11.xml"/><Relationship Id="rId4" Type="http://schemas.openxmlformats.org/officeDocument/2006/relationships/image" Target="NUL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1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15.xml"/><Relationship Id="rId4" Type="http://schemas.openxmlformats.org/officeDocument/2006/relationships/hyperlink" Target="http://ruder.io/optimizing-gradient-descent/index.html#nesterovacceleratedgradient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16.xml"/><Relationship Id="rId4" Type="http://schemas.openxmlformats.org/officeDocument/2006/relationships/image" Target="../media/image1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17.xml"/><Relationship Id="rId4" Type="http://schemas.openxmlformats.org/officeDocument/2006/relationships/image" Target="../media/image1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18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19.xml"/><Relationship Id="rId4" Type="http://schemas.openxmlformats.org/officeDocument/2006/relationships/hyperlink" Target="https://arxiv.org/pdf/1409.4842.pdf" TargetMode="Externa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20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2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2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23.xml"/><Relationship Id="rId6" Type="http://schemas.openxmlformats.org/officeDocument/2006/relationships/image" Target="../media/image26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24.xml"/><Relationship Id="rId6" Type="http://schemas.openxmlformats.org/officeDocument/2006/relationships/image" Target="../media/image27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8.png"/><Relationship Id="rId7" Type="http://schemas.openxmlformats.org/officeDocument/2006/relationships/image" Target="../media/image31.emf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25.xml"/><Relationship Id="rId6" Type="http://schemas.openxmlformats.org/officeDocument/2006/relationships/image" Target="../media/image30.emf"/><Relationship Id="rId5" Type="http://schemas.openxmlformats.org/officeDocument/2006/relationships/image" Target="../media/image29.emf"/><Relationship Id="rId4" Type="http://schemas.openxmlformats.org/officeDocument/2006/relationships/hyperlink" Target="https://arxiv.org/pdf/1512.00567.pdf%20inception%20v3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26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2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28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29.xml"/><Relationship Id="rId4" Type="http://schemas.openxmlformats.org/officeDocument/2006/relationships/image" Target="../media/image26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30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31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32.xml"/><Relationship Id="rId4" Type="http://schemas.openxmlformats.org/officeDocument/2006/relationships/hyperlink" Target="https://arxiv.org/pdf/1603.05027.pdf" TargetMode="Externa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3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34.xml"/><Relationship Id="rId4" Type="http://schemas.openxmlformats.org/officeDocument/2006/relationships/image" Target="../media/image4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3" Type="http://schemas.openxmlformats.org/officeDocument/2006/relationships/image" Target="../media/image4.png"/><Relationship Id="rId7" Type="http://schemas.openxmlformats.org/officeDocument/2006/relationships/image" Target="../media/image16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0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8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F6DBA9-28B1-4BE1-BB44-7FB98951568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7200" b="1" dirty="0"/>
              <a:t>Introduction to </a:t>
            </a:r>
            <a:br>
              <a:rPr lang="en-US" sz="7200" b="1" dirty="0"/>
            </a:br>
            <a:r>
              <a:rPr lang="en-US" sz="7200" b="1" dirty="0"/>
              <a:t>Deep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3E2F71-C061-41CC-9472-B38501C89D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81650" y="6229350"/>
            <a:ext cx="9144000" cy="457200"/>
          </a:xfrm>
        </p:spPr>
        <p:txBody>
          <a:bodyPr/>
          <a:lstStyle/>
          <a:p>
            <a:r>
              <a:rPr lang="en-US" dirty="0"/>
              <a:t>Nathaniel shimoni</a:t>
            </a:r>
          </a:p>
        </p:txBody>
      </p:sp>
    </p:spTree>
    <p:extLst>
      <p:ext uri="{BB962C8B-B14F-4D97-AF65-F5344CB8AC3E}">
        <p14:creationId xmlns:p14="http://schemas.microsoft.com/office/powerpoint/2010/main" val="40649146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1C4FEB9-1F91-46EB-925A-47D617277F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38615" y="757881"/>
            <a:ext cx="8700959" cy="1756719"/>
          </a:xfrm>
        </p:spPr>
        <p:txBody>
          <a:bodyPr/>
          <a:lstStyle/>
          <a:p>
            <a:r>
              <a:rPr lang="en-US" dirty="0" err="1"/>
              <a:t>Softmax</a:t>
            </a:r>
            <a:r>
              <a:rPr lang="en-US" dirty="0"/>
              <a:t> (cont.)</a:t>
            </a:r>
          </a:p>
          <a:p>
            <a:r>
              <a:rPr lang="en-US" dirty="0"/>
              <a:t>Number of nodes is equal to number of categories</a:t>
            </a:r>
          </a:p>
          <a:p>
            <a:r>
              <a:rPr lang="en-US" dirty="0"/>
              <a:t>Lets explore an example for 3 categories:</a:t>
            </a:r>
            <a:endParaRPr lang="en-US" sz="105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F0435F8-B274-4188-B3AC-B5A854A56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building blocks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8FCA39-53B1-425D-B020-64595AABFC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Practical Deep Learning workshop – Nathaniel Shimoni ©</a:t>
            </a:r>
            <a:endParaRPr lang="he-IL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14C743D-5920-4D60-A66E-A13F3703EA1C}"/>
              </a:ext>
            </a:extLst>
          </p:cNvPr>
          <p:cNvSpPr/>
          <p:nvPr/>
        </p:nvSpPr>
        <p:spPr>
          <a:xfrm>
            <a:off x="271849" y="914401"/>
            <a:ext cx="3048000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Layers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70C0"/>
                </a:solidFill>
              </a:rPr>
              <a:t>Activations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losses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Optimizers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7C81038-AC02-4D04-88FA-067C913A020F}"/>
              </a:ext>
            </a:extLst>
          </p:cNvPr>
          <p:cNvSpPr/>
          <p:nvPr/>
        </p:nvSpPr>
        <p:spPr>
          <a:xfrm>
            <a:off x="5682306" y="2815984"/>
            <a:ext cx="475991" cy="473557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D4E28DB-F87A-4F6F-8BBC-872E261C7BEA}"/>
              </a:ext>
            </a:extLst>
          </p:cNvPr>
          <p:cNvSpPr/>
          <p:nvPr/>
        </p:nvSpPr>
        <p:spPr>
          <a:xfrm>
            <a:off x="8099083" y="2809875"/>
            <a:ext cx="475991" cy="473557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9803FF0-B407-420A-B901-E89C571550FC}"/>
              </a:ext>
            </a:extLst>
          </p:cNvPr>
          <p:cNvSpPr/>
          <p:nvPr/>
        </p:nvSpPr>
        <p:spPr>
          <a:xfrm>
            <a:off x="10515859" y="2809875"/>
            <a:ext cx="475991" cy="473557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A222B19-19A8-4D39-9B5B-572A6138B5EB}"/>
              </a:ext>
            </a:extLst>
          </p:cNvPr>
          <p:cNvSpPr txBox="1"/>
          <p:nvPr/>
        </p:nvSpPr>
        <p:spPr>
          <a:xfrm>
            <a:off x="5419467" y="2435862"/>
            <a:ext cx="1001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Input=-2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F33167F-CFD1-4366-95FF-A6F51BF98090}"/>
              </a:ext>
            </a:extLst>
          </p:cNvPr>
          <p:cNvSpPr txBox="1"/>
          <p:nvPr/>
        </p:nvSpPr>
        <p:spPr>
          <a:xfrm>
            <a:off x="7836244" y="2459863"/>
            <a:ext cx="1001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Input=1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B042EBA-EB5F-4AD9-9CC2-A55A72442547}"/>
              </a:ext>
            </a:extLst>
          </p:cNvPr>
          <p:cNvSpPr txBox="1"/>
          <p:nvPr/>
        </p:nvSpPr>
        <p:spPr>
          <a:xfrm>
            <a:off x="10253021" y="2431041"/>
            <a:ext cx="1001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Input=4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ED229412-0ABD-4CC4-BCE6-8C98CB7815CF}"/>
                  </a:ext>
                </a:extLst>
              </p:cNvPr>
              <p:cNvSpPr/>
              <p:nvPr/>
            </p:nvSpPr>
            <p:spPr>
              <a:xfrm>
                <a:off x="1065473" y="3613824"/>
                <a:ext cx="3291029" cy="5649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)=</m:t>
                    </m:r>
                    <m:f>
                      <m:f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num>
                      <m:den>
                        <m:nary>
                          <m:naryPr>
                            <m:chr m:val="∑"/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p>
                          <m:e>
                            <m:sSup>
                              <m:sSupPr>
                                <m:ctrlPr>
                                  <a:rPr lang="pt-BR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e>
                        </m:nary>
                      </m:den>
                    </m:f>
                  </m:oMath>
                </a14:m>
                <a:r>
                  <a:rPr lang="en-US" dirty="0"/>
                  <a:t>     for j = 1..K</a:t>
                </a: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ED229412-0ABD-4CC4-BCE6-8C98CB7815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5473" y="3613824"/>
                <a:ext cx="3291029" cy="564963"/>
              </a:xfrm>
              <a:prstGeom prst="rect">
                <a:avLst/>
              </a:prstGeom>
              <a:blipFill>
                <a:blip r:embed="rId2"/>
                <a:stretch>
                  <a:fillRect t="-11957" r="-926" b="-869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D5371F7-D47E-4987-9731-22C6282C4A7B}"/>
              </a:ext>
            </a:extLst>
          </p:cNvPr>
          <p:cNvCxnSpPr/>
          <p:nvPr/>
        </p:nvCxnSpPr>
        <p:spPr>
          <a:xfrm flipV="1">
            <a:off x="2874207" y="3541462"/>
            <a:ext cx="2385885" cy="1769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577F90C-C677-4DCE-B6E0-A66BE2FDF099}"/>
              </a:ext>
            </a:extLst>
          </p:cNvPr>
          <p:cNvCxnSpPr>
            <a:cxnSpLocks/>
          </p:cNvCxnSpPr>
          <p:nvPr/>
        </p:nvCxnSpPr>
        <p:spPr>
          <a:xfrm flipV="1">
            <a:off x="2983617" y="3613824"/>
            <a:ext cx="4762500" cy="1107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DA63C17-647A-49B2-8558-C7FE80CFBF55}"/>
              </a:ext>
            </a:extLst>
          </p:cNvPr>
          <p:cNvCxnSpPr>
            <a:cxnSpLocks/>
          </p:cNvCxnSpPr>
          <p:nvPr/>
        </p:nvCxnSpPr>
        <p:spPr>
          <a:xfrm flipV="1">
            <a:off x="2874207" y="3737473"/>
            <a:ext cx="7114406" cy="32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06A809F-0AF4-4EF2-A094-47D125053E32}"/>
                  </a:ext>
                </a:extLst>
              </p:cNvPr>
              <p:cNvSpPr txBox="1"/>
              <p:nvPr/>
            </p:nvSpPr>
            <p:spPr>
              <a:xfrm>
                <a:off x="5272978" y="3299229"/>
                <a:ext cx="1330640" cy="3684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dirty="0"/>
                  <a:t>0.135</a:t>
                </a:r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06A809F-0AF4-4EF2-A094-47D125053E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2978" y="3299229"/>
                <a:ext cx="1330640" cy="368499"/>
              </a:xfrm>
              <a:prstGeom prst="rect">
                <a:avLst/>
              </a:prstGeom>
              <a:blipFill>
                <a:blip r:embed="rId3"/>
                <a:stretch>
                  <a:fillRect b="-196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924FCD9-4F8F-4EDB-B77F-8B4EDE7E1CA5}"/>
                  </a:ext>
                </a:extLst>
              </p:cNvPr>
              <p:cNvSpPr txBox="1"/>
              <p:nvPr/>
            </p:nvSpPr>
            <p:spPr>
              <a:xfrm>
                <a:off x="7642369" y="3373558"/>
                <a:ext cx="13306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/>
                  <a:t> </a:t>
                </a:r>
                <a:r>
                  <a:rPr lang="en-US" sz="1600" dirty="0"/>
                  <a:t>2.718</a:t>
                </a:r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924FCD9-4F8F-4EDB-B77F-8B4EDE7E1C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2369" y="3373558"/>
                <a:ext cx="1330639" cy="369332"/>
              </a:xfrm>
              <a:prstGeom prst="rect">
                <a:avLst/>
              </a:prstGeom>
              <a:blipFill>
                <a:blip r:embed="rId4"/>
                <a:stretch>
                  <a:fillRect b="-180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A6FA834-C505-45B8-8717-C997A8DB8020}"/>
                  </a:ext>
                </a:extLst>
              </p:cNvPr>
              <p:cNvSpPr txBox="1"/>
              <p:nvPr/>
            </p:nvSpPr>
            <p:spPr>
              <a:xfrm>
                <a:off x="9987563" y="3483895"/>
                <a:ext cx="133063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sz="1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US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54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598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A6FA834-C505-45B8-8717-C997A8DB80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7563" y="3483895"/>
                <a:ext cx="1330639" cy="307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Rectangle 35">
            <a:extLst>
              <a:ext uri="{FF2B5EF4-FFF2-40B4-BE49-F238E27FC236}">
                <a16:creationId xmlns:a16="http://schemas.microsoft.com/office/drawing/2014/main" id="{4A4C8F8C-C14C-45B1-B79A-223DEFBFBEC4}"/>
              </a:ext>
            </a:extLst>
          </p:cNvPr>
          <p:cNvSpPr/>
          <p:nvPr/>
        </p:nvSpPr>
        <p:spPr>
          <a:xfrm>
            <a:off x="1065473" y="4730507"/>
            <a:ext cx="31854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0.135 + 2.718 + 54.598 = 57.452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A017093F-0FA6-4277-ADEB-876EBFDBF1DD}"/>
                  </a:ext>
                </a:extLst>
              </p:cNvPr>
              <p:cNvSpPr/>
              <p:nvPr/>
            </p:nvSpPr>
            <p:spPr>
              <a:xfrm>
                <a:off x="5040129" y="4541947"/>
                <a:ext cx="1707519" cy="4900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135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dirty="0"/>
                          <m:t>57.452</m:t>
                        </m:r>
                      </m:den>
                    </m:f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0.0023</a:t>
                </a:r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A017093F-0FA6-4277-ADEB-876EBFDBF1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0129" y="4541947"/>
                <a:ext cx="1707519" cy="490071"/>
              </a:xfrm>
              <a:prstGeom prst="rect">
                <a:avLst/>
              </a:prstGeom>
              <a:blipFill>
                <a:blip r:embed="rId6"/>
                <a:stretch>
                  <a:fillRect r="-2143"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68E7B7D8-7312-42C7-BEE1-3537D3B869F1}"/>
                  </a:ext>
                </a:extLst>
              </p:cNvPr>
              <p:cNvSpPr/>
              <p:nvPr/>
            </p:nvSpPr>
            <p:spPr>
              <a:xfrm>
                <a:off x="7265489" y="4541946"/>
                <a:ext cx="1590500" cy="4861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718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dirty="0"/>
                          <m:t>57.452</m:t>
                        </m:r>
                      </m:den>
                    </m:f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0.047</a:t>
                </a:r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68E7B7D8-7312-42C7-BEE1-3537D3B869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5489" y="4541946"/>
                <a:ext cx="1590500" cy="486159"/>
              </a:xfrm>
              <a:prstGeom prst="rect">
                <a:avLst/>
              </a:prstGeom>
              <a:blipFill>
                <a:blip r:embed="rId7"/>
                <a:stretch>
                  <a:fillRect r="-2299"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B6A546EB-0208-440E-B803-AD78293736ED}"/>
                  </a:ext>
                </a:extLst>
              </p:cNvPr>
              <p:cNvSpPr/>
              <p:nvPr/>
            </p:nvSpPr>
            <p:spPr>
              <a:xfrm>
                <a:off x="9490849" y="4541946"/>
                <a:ext cx="1473480" cy="4900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54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598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dirty="0"/>
                          <m:t>57.452</m:t>
                        </m:r>
                      </m:den>
                    </m:f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0.95</a:t>
                </a:r>
              </a:p>
            </p:txBody>
          </p:sp>
        </mc:Choice>
        <mc:Fallback xmlns="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B6A546EB-0208-440E-B803-AD78293736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90849" y="4541946"/>
                <a:ext cx="1473480" cy="490071"/>
              </a:xfrm>
              <a:prstGeom prst="rect">
                <a:avLst/>
              </a:prstGeom>
              <a:blipFill>
                <a:blip r:embed="rId8"/>
                <a:stretch>
                  <a:fillRect r="-2479"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6B3EFAB2-4BAE-4230-A3D3-06A1FE427CC7}"/>
              </a:ext>
            </a:extLst>
          </p:cNvPr>
          <p:cNvCxnSpPr>
            <a:stCxn id="14" idx="2"/>
          </p:cNvCxnSpPr>
          <p:nvPr/>
        </p:nvCxnSpPr>
        <p:spPr>
          <a:xfrm flipH="1">
            <a:off x="2710987" y="4178787"/>
            <a:ext cx="1" cy="6062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8342F6AB-B0EA-4C35-BCE9-6784A8FBBC62}"/>
              </a:ext>
            </a:extLst>
          </p:cNvPr>
          <p:cNvCxnSpPr>
            <a:cxnSpLocks/>
          </p:cNvCxnSpPr>
          <p:nvPr/>
        </p:nvCxnSpPr>
        <p:spPr>
          <a:xfrm>
            <a:off x="4145667" y="4915173"/>
            <a:ext cx="8944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DD768270-BBFF-4DF9-8330-9DFB2281C94E}"/>
              </a:ext>
            </a:extLst>
          </p:cNvPr>
          <p:cNvCxnSpPr/>
          <p:nvPr/>
        </p:nvCxnSpPr>
        <p:spPr>
          <a:xfrm flipH="1">
            <a:off x="5574417" y="3558224"/>
            <a:ext cx="666750" cy="9837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9FCB9568-B171-4241-B99F-AA72238D99B4}"/>
              </a:ext>
            </a:extLst>
          </p:cNvPr>
          <p:cNvSpPr/>
          <p:nvPr/>
        </p:nvSpPr>
        <p:spPr>
          <a:xfrm>
            <a:off x="2538123" y="5459930"/>
            <a:ext cx="7124861" cy="943401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800" dirty="0" err="1"/>
              <a:t>Softmax</a:t>
            </a:r>
            <a:r>
              <a:rPr lang="en-US" sz="2800" dirty="0"/>
              <a:t> assigns a high probability to the maximal input and exponentially lower probability to other inputs respectively 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800" dirty="0" err="1"/>
              <a:t>s.t.</a:t>
            </a:r>
            <a:r>
              <a:rPr lang="en-US" sz="2800" dirty="0"/>
              <a:t> sum of all outputs should equal to 1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786F00D9-65D2-4F3C-BF07-B9CDD513BB46}"/>
              </a:ext>
            </a:extLst>
          </p:cNvPr>
          <p:cNvCxnSpPr/>
          <p:nvPr/>
        </p:nvCxnSpPr>
        <p:spPr>
          <a:xfrm flipH="1">
            <a:off x="7775462" y="3637783"/>
            <a:ext cx="666750" cy="9837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9D9A9FDA-7C8C-4346-994C-F7631C8C0B71}"/>
              </a:ext>
            </a:extLst>
          </p:cNvPr>
          <p:cNvCxnSpPr>
            <a:cxnSpLocks/>
          </p:cNvCxnSpPr>
          <p:nvPr/>
        </p:nvCxnSpPr>
        <p:spPr>
          <a:xfrm flipH="1">
            <a:off x="9987563" y="3717342"/>
            <a:ext cx="655694" cy="8246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BE8BC948-2975-4D48-86DD-D2CE5DC28DD1}"/>
              </a:ext>
            </a:extLst>
          </p:cNvPr>
          <p:cNvSpPr/>
          <p:nvPr/>
        </p:nvSpPr>
        <p:spPr>
          <a:xfrm>
            <a:off x="3888492" y="5008312"/>
            <a:ext cx="3733800" cy="190694"/>
          </a:xfrm>
          <a:custGeom>
            <a:avLst/>
            <a:gdLst>
              <a:gd name="connsiteX0" fmla="*/ 0 w 3733800"/>
              <a:gd name="connsiteY0" fmla="*/ 28575 h 190694"/>
              <a:gd name="connsiteX1" fmla="*/ 2600325 w 3733800"/>
              <a:gd name="connsiteY1" fmla="*/ 190500 h 190694"/>
              <a:gd name="connsiteX2" fmla="*/ 3733800 w 3733800"/>
              <a:gd name="connsiteY2" fmla="*/ 0 h 190694"/>
              <a:gd name="connsiteX3" fmla="*/ 3733800 w 3733800"/>
              <a:gd name="connsiteY3" fmla="*/ 0 h 190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33800" h="190694">
                <a:moveTo>
                  <a:pt x="0" y="28575"/>
                </a:moveTo>
                <a:cubicBezTo>
                  <a:pt x="989012" y="111918"/>
                  <a:pt x="1978025" y="195262"/>
                  <a:pt x="2600325" y="190500"/>
                </a:cubicBezTo>
                <a:cubicBezTo>
                  <a:pt x="3222625" y="185738"/>
                  <a:pt x="3733800" y="0"/>
                  <a:pt x="3733800" y="0"/>
                </a:cubicBezTo>
                <a:lnTo>
                  <a:pt x="3733800" y="0"/>
                </a:lnTo>
              </a:path>
            </a:pathLst>
          </a:custGeom>
          <a:noFill/>
          <a:ln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ED157755-2EC2-4661-8F9B-FA6F73AC5373}"/>
              </a:ext>
            </a:extLst>
          </p:cNvPr>
          <p:cNvSpPr/>
          <p:nvPr/>
        </p:nvSpPr>
        <p:spPr>
          <a:xfrm>
            <a:off x="3888492" y="4992185"/>
            <a:ext cx="5934074" cy="372273"/>
          </a:xfrm>
          <a:custGeom>
            <a:avLst/>
            <a:gdLst>
              <a:gd name="connsiteX0" fmla="*/ 0 w 3733800"/>
              <a:gd name="connsiteY0" fmla="*/ 28575 h 190694"/>
              <a:gd name="connsiteX1" fmla="*/ 2600325 w 3733800"/>
              <a:gd name="connsiteY1" fmla="*/ 190500 h 190694"/>
              <a:gd name="connsiteX2" fmla="*/ 3733800 w 3733800"/>
              <a:gd name="connsiteY2" fmla="*/ 0 h 190694"/>
              <a:gd name="connsiteX3" fmla="*/ 3733800 w 3733800"/>
              <a:gd name="connsiteY3" fmla="*/ 0 h 190694"/>
              <a:gd name="connsiteX0" fmla="*/ 0 w 3733800"/>
              <a:gd name="connsiteY0" fmla="*/ 28575 h 190694"/>
              <a:gd name="connsiteX1" fmla="*/ 2294177 w 3733800"/>
              <a:gd name="connsiteY1" fmla="*/ 190500 h 190694"/>
              <a:gd name="connsiteX2" fmla="*/ 3733800 w 3733800"/>
              <a:gd name="connsiteY2" fmla="*/ 0 h 190694"/>
              <a:gd name="connsiteX3" fmla="*/ 3733800 w 3733800"/>
              <a:gd name="connsiteY3" fmla="*/ 0 h 190694"/>
              <a:gd name="connsiteX0" fmla="*/ 0 w 3733800"/>
              <a:gd name="connsiteY0" fmla="*/ 28575 h 199384"/>
              <a:gd name="connsiteX1" fmla="*/ 2294177 w 3733800"/>
              <a:gd name="connsiteY1" fmla="*/ 190500 h 199384"/>
              <a:gd name="connsiteX2" fmla="*/ 3733800 w 3733800"/>
              <a:gd name="connsiteY2" fmla="*/ 0 h 199384"/>
              <a:gd name="connsiteX3" fmla="*/ 3733800 w 3733800"/>
              <a:gd name="connsiteY3" fmla="*/ 0 h 199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33800" h="199384">
                <a:moveTo>
                  <a:pt x="0" y="28575"/>
                </a:moveTo>
                <a:cubicBezTo>
                  <a:pt x="989012" y="111918"/>
                  <a:pt x="1671877" y="233313"/>
                  <a:pt x="2294177" y="190500"/>
                </a:cubicBezTo>
                <a:cubicBezTo>
                  <a:pt x="2916477" y="147687"/>
                  <a:pt x="3493863" y="31750"/>
                  <a:pt x="3733800" y="0"/>
                </a:cubicBezTo>
                <a:lnTo>
                  <a:pt x="3733800" y="0"/>
                </a:lnTo>
              </a:path>
            </a:pathLst>
          </a:custGeom>
          <a:noFill/>
          <a:ln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857A52FF-3718-43FD-9428-44E59182F5C9}"/>
              </a:ext>
            </a:extLst>
          </p:cNvPr>
          <p:cNvSpPr/>
          <p:nvPr/>
        </p:nvSpPr>
        <p:spPr>
          <a:xfrm>
            <a:off x="5955299" y="4621505"/>
            <a:ext cx="782706" cy="352334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6C4AFB3E-C253-46DF-A25C-9DCA54250880}"/>
              </a:ext>
            </a:extLst>
          </p:cNvPr>
          <p:cNvSpPr/>
          <p:nvPr/>
        </p:nvSpPr>
        <p:spPr>
          <a:xfrm>
            <a:off x="8150436" y="4621505"/>
            <a:ext cx="782706" cy="352334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006BDBF6-1A52-4786-8102-AB639014DD55}"/>
              </a:ext>
            </a:extLst>
          </p:cNvPr>
          <p:cNvSpPr/>
          <p:nvPr/>
        </p:nvSpPr>
        <p:spPr>
          <a:xfrm>
            <a:off x="10345573" y="4621505"/>
            <a:ext cx="782706" cy="352334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8767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1" grpId="0"/>
      <p:bldP spid="12" grpId="0"/>
      <p:bldP spid="13" grpId="0"/>
      <p:bldP spid="14" grpId="0"/>
      <p:bldP spid="22" grpId="0"/>
      <p:bldP spid="23" grpId="0"/>
      <p:bldP spid="24" grpId="0"/>
      <p:bldP spid="36" grpId="0"/>
      <p:bldP spid="37" grpId="0"/>
      <p:bldP spid="40" grpId="0"/>
      <p:bldP spid="41" grpId="0"/>
      <p:bldP spid="49" grpId="0"/>
      <p:bldP spid="54" grpId="0" animBg="1"/>
      <p:bldP spid="55" grpId="0" animBg="1"/>
      <p:bldP spid="56" grpId="0" animBg="1"/>
      <p:bldP spid="57" grpId="0" animBg="1"/>
      <p:bldP spid="5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1C4FEB9-1F91-46EB-925A-47D617277F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38616" y="914401"/>
            <a:ext cx="4184898" cy="5189837"/>
          </a:xfrm>
        </p:spPr>
        <p:txBody>
          <a:bodyPr>
            <a:normAutofit/>
          </a:bodyPr>
          <a:lstStyle/>
          <a:p>
            <a:r>
              <a:rPr lang="en-US" dirty="0"/>
              <a:t>For a regression problem we will usually use either linear activation or </a:t>
            </a:r>
            <a:r>
              <a:rPr lang="en-US" dirty="0" err="1"/>
              <a:t>ReLU</a:t>
            </a:r>
            <a:r>
              <a:rPr lang="en-US" dirty="0"/>
              <a:t> activation for our last model layer</a:t>
            </a:r>
          </a:p>
          <a:p>
            <a:r>
              <a:rPr lang="en-US" dirty="0"/>
              <a:t>Another way to handle regression tasks is to use “label normalization” and sigmoid / tanh and an activation for the last layer of our model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F0435F8-B274-4188-B3AC-B5A854A56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building blocks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8FCA39-53B1-425D-B020-64595AABFC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Practical Deep Learning workshop – Nathaniel Shimoni ©</a:t>
            </a:r>
            <a:endParaRPr lang="he-IL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14C743D-5920-4D60-A66E-A13F3703EA1C}"/>
              </a:ext>
            </a:extLst>
          </p:cNvPr>
          <p:cNvSpPr/>
          <p:nvPr/>
        </p:nvSpPr>
        <p:spPr>
          <a:xfrm>
            <a:off x="271849" y="914401"/>
            <a:ext cx="3048000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Layers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70C0"/>
                </a:solidFill>
              </a:rPr>
              <a:t>Activations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losses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Optimizers</a:t>
            </a:r>
          </a:p>
        </p:txBody>
      </p:sp>
      <p:pic>
        <p:nvPicPr>
          <p:cNvPr id="3074" name="Picture 2" descr="Image result for airline">
            <a:extLst>
              <a:ext uri="{FF2B5EF4-FFF2-40B4-BE49-F238E27FC236}">
                <a16:creationId xmlns:a16="http://schemas.microsoft.com/office/drawing/2014/main" id="{F723C4AF-D38E-478E-B75C-1F75EF4648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0231" y="4325314"/>
            <a:ext cx="2748743" cy="1546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4856BE0-15F3-4544-830D-8631206F6350}"/>
              </a:ext>
            </a:extLst>
          </p:cNvPr>
          <p:cNvSpPr/>
          <p:nvPr/>
        </p:nvSpPr>
        <p:spPr>
          <a:xfrm>
            <a:off x="7633545" y="873316"/>
            <a:ext cx="3829705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Example:</a:t>
            </a:r>
          </a:p>
          <a:p>
            <a:r>
              <a:rPr lang="en-US" sz="2400" dirty="0"/>
              <a:t>An airline wants to predict how many passengers will a future flight have…</a:t>
            </a:r>
          </a:p>
          <a:p>
            <a:r>
              <a:rPr lang="en-US" sz="2400" dirty="0"/>
              <a:t>We can predict: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the # of passengers</a:t>
            </a:r>
          </a:p>
          <a:p>
            <a:r>
              <a:rPr lang="en-US" sz="2400" dirty="0">
                <a:solidFill>
                  <a:srgbClr val="0070C0"/>
                </a:solidFill>
              </a:rPr>
              <a:t>Or</a:t>
            </a:r>
            <a:r>
              <a:rPr lang="en-US" sz="2400" dirty="0"/>
              <a:t> </a:t>
            </a:r>
          </a:p>
          <a:p>
            <a:pPr marL="457200" indent="-457200">
              <a:buFont typeface="+mj-lt"/>
              <a:buAutoNum type="arabicPeriod" startAt="2"/>
            </a:pPr>
            <a:r>
              <a:rPr lang="en-US" sz="2400" dirty="0"/>
              <a:t>predict % of the full airline capacity</a:t>
            </a:r>
          </a:p>
        </p:txBody>
      </p:sp>
    </p:spTree>
    <p:extLst>
      <p:ext uri="{BB962C8B-B14F-4D97-AF65-F5344CB8AC3E}">
        <p14:creationId xmlns:p14="http://schemas.microsoft.com/office/powerpoint/2010/main" val="10743671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1C4FEB9-1F91-46EB-925A-47D617277F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38616" y="757881"/>
            <a:ext cx="8633254" cy="5419082"/>
          </a:xfrm>
        </p:spPr>
        <p:txBody>
          <a:bodyPr>
            <a:normAutofit fontScale="92500"/>
          </a:bodyPr>
          <a:lstStyle/>
          <a:p>
            <a:r>
              <a:rPr lang="en-US" dirty="0"/>
              <a:t>A loss function is a function that will take our graph outputs, compare them with the ground-truth and generate an indicator of how good is our model at achieving its goal</a:t>
            </a:r>
          </a:p>
          <a:p>
            <a:r>
              <a:rPr lang="en-US" dirty="0"/>
              <a:t>Common loss functions include: </a:t>
            </a:r>
            <a:br>
              <a:rPr lang="en-US" dirty="0"/>
            </a:br>
            <a:r>
              <a:rPr lang="en-US" u="sng" dirty="0"/>
              <a:t>Regression </a:t>
            </a:r>
            <a:br>
              <a:rPr lang="en-US" dirty="0"/>
            </a:br>
            <a:r>
              <a:rPr lang="en-US" dirty="0"/>
              <a:t>Mean-squared-error (MSE)</a:t>
            </a:r>
            <a:br>
              <a:rPr lang="en-US" dirty="0"/>
            </a:br>
            <a:r>
              <a:rPr lang="en-US" dirty="0"/>
              <a:t>Mean-absolute-error (MAE)</a:t>
            </a:r>
            <a:br>
              <a:rPr lang="en-US" dirty="0"/>
            </a:br>
            <a:r>
              <a:rPr lang="en-US" dirty="0"/>
              <a:t>Mean-squared-logarithmic-error (MSLE)</a:t>
            </a:r>
            <a:br>
              <a:rPr lang="en-US" dirty="0"/>
            </a:br>
            <a:r>
              <a:rPr lang="en-US" dirty="0"/>
              <a:t>mean-absolute-percentage-error (MAPE)</a:t>
            </a:r>
          </a:p>
          <a:p>
            <a:r>
              <a:rPr lang="en-US" u="sng" dirty="0"/>
              <a:t>Classification</a:t>
            </a:r>
            <a:br>
              <a:rPr lang="en-US" dirty="0"/>
            </a:br>
            <a:r>
              <a:rPr lang="en-US" dirty="0"/>
              <a:t>logistic loss (binary cross-entropy)</a:t>
            </a:r>
            <a:br>
              <a:rPr lang="en-US" dirty="0"/>
            </a:br>
            <a:r>
              <a:rPr lang="en-US" dirty="0"/>
              <a:t>categorical cross-entropy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F0435F8-B274-4188-B3AC-B5A854A56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building blocks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8FCA39-53B1-425D-B020-64595AABFC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Practical Deep Learning workshop – Nathaniel Shimoni ©</a:t>
            </a:r>
            <a:endParaRPr lang="he-IL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14C743D-5920-4D60-A66E-A13F3703EA1C}"/>
              </a:ext>
            </a:extLst>
          </p:cNvPr>
          <p:cNvSpPr/>
          <p:nvPr/>
        </p:nvSpPr>
        <p:spPr>
          <a:xfrm>
            <a:off x="271849" y="914401"/>
            <a:ext cx="3048000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Layers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Activations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70C0"/>
                </a:solidFill>
              </a:rPr>
              <a:t>losses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Optimizers</a:t>
            </a:r>
          </a:p>
        </p:txBody>
      </p:sp>
    </p:spTree>
    <p:extLst>
      <p:ext uri="{BB962C8B-B14F-4D97-AF65-F5344CB8AC3E}">
        <p14:creationId xmlns:p14="http://schemas.microsoft.com/office/powerpoint/2010/main" val="13915126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1C4FEB9-1F91-46EB-925A-47D617277F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38615" y="757881"/>
            <a:ext cx="8700959" cy="534635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Not all classification tasks are single label tasks</a:t>
            </a:r>
          </a:p>
          <a:p>
            <a:r>
              <a:rPr lang="en-US" dirty="0"/>
              <a:t>Some categorical tasks can involve multiple labels per sample (i.e. indicating many characteristics of an object where each object can have some of them)</a:t>
            </a:r>
          </a:p>
          <a:p>
            <a:r>
              <a:rPr lang="en-US" dirty="0"/>
              <a:t>Problems of this type are defined as </a:t>
            </a:r>
            <a:br>
              <a:rPr lang="en-US" dirty="0"/>
            </a:br>
            <a:r>
              <a:rPr lang="en-US" b="1" dirty="0">
                <a:solidFill>
                  <a:srgbClr val="0070C0"/>
                </a:solidFill>
              </a:rPr>
              <a:t>”multi-label classification tasks”</a:t>
            </a:r>
          </a:p>
          <a:p>
            <a:r>
              <a:rPr lang="en-US" dirty="0"/>
              <a:t>To allow multiple output nodes’ predictions to be equal to 1 (or close to 1) we will use the sigmoid activation function for the last layer in our model graph</a:t>
            </a:r>
          </a:p>
          <a:p>
            <a:r>
              <a:rPr lang="en-US" dirty="0"/>
              <a:t>Note that since this will be the last layer of the network vanishing gradients phenomena is less likely to dominate our learning process</a:t>
            </a:r>
          </a:p>
          <a:p>
            <a:r>
              <a:rPr lang="en-US" dirty="0"/>
              <a:t>We will also use binary cross-entropy as a loss function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F0435F8-B274-4188-B3AC-B5A854A56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building blocks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8FCA39-53B1-425D-B020-64595AABFC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Practical Deep Learning workshop – Nathaniel Shimoni ©</a:t>
            </a:r>
            <a:endParaRPr lang="he-IL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14C743D-5920-4D60-A66E-A13F3703EA1C}"/>
              </a:ext>
            </a:extLst>
          </p:cNvPr>
          <p:cNvSpPr/>
          <p:nvPr/>
        </p:nvSpPr>
        <p:spPr>
          <a:xfrm>
            <a:off x="271849" y="914401"/>
            <a:ext cx="3048000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Layers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70C0"/>
                </a:solidFill>
              </a:rPr>
              <a:t>Activations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losses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Optimizers</a:t>
            </a:r>
          </a:p>
        </p:txBody>
      </p:sp>
    </p:spTree>
    <p:extLst>
      <p:ext uri="{BB962C8B-B14F-4D97-AF65-F5344CB8AC3E}">
        <p14:creationId xmlns:p14="http://schemas.microsoft.com/office/powerpoint/2010/main" val="22770469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1C4FEB9-1F91-46EB-925A-47D617277F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38616" y="757881"/>
            <a:ext cx="4176584" cy="5419082"/>
          </a:xfrm>
        </p:spPr>
        <p:txBody>
          <a:bodyPr/>
          <a:lstStyle/>
          <a:p>
            <a:r>
              <a:rPr lang="en-US" dirty="0"/>
              <a:t>Gradient Decent</a:t>
            </a:r>
          </a:p>
          <a:p>
            <a:r>
              <a:rPr lang="en-US" dirty="0"/>
              <a:t>Stochastic Gradient Decent</a:t>
            </a:r>
          </a:p>
          <a:p>
            <a:r>
              <a:rPr lang="en-US" dirty="0" err="1"/>
              <a:t>RMSprop</a:t>
            </a:r>
            <a:endParaRPr lang="en-US" dirty="0"/>
          </a:p>
          <a:p>
            <a:r>
              <a:rPr lang="en-US" dirty="0" err="1"/>
              <a:t>Adagrad</a:t>
            </a:r>
            <a:endParaRPr lang="en-US" dirty="0"/>
          </a:p>
          <a:p>
            <a:r>
              <a:rPr lang="en-US" dirty="0" err="1"/>
              <a:t>Adadelta</a:t>
            </a:r>
            <a:endParaRPr lang="en-US" dirty="0"/>
          </a:p>
          <a:p>
            <a:r>
              <a:rPr lang="en-US" dirty="0"/>
              <a:t>Adam</a:t>
            </a:r>
          </a:p>
          <a:p>
            <a:r>
              <a:rPr lang="en-US" dirty="0" err="1"/>
              <a:t>Nadam</a:t>
            </a:r>
            <a:endParaRPr lang="en-US" dirty="0"/>
          </a:p>
          <a:p>
            <a:r>
              <a:rPr lang="en-US" dirty="0"/>
              <a:t>Cyclic learning rate</a:t>
            </a:r>
          </a:p>
          <a:p>
            <a:r>
              <a:rPr lang="en-US" dirty="0"/>
              <a:t>One cycle method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F0435F8-B274-4188-B3AC-B5A854A56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building blocks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8FCA39-53B1-425D-B020-64595AABFC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Practical Deep Learning workshop – Nathaniel Shimoni ©</a:t>
            </a:r>
            <a:endParaRPr lang="he-IL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14C743D-5920-4D60-A66E-A13F3703EA1C}"/>
              </a:ext>
            </a:extLst>
          </p:cNvPr>
          <p:cNvSpPr/>
          <p:nvPr/>
        </p:nvSpPr>
        <p:spPr>
          <a:xfrm>
            <a:off x="271849" y="914401"/>
            <a:ext cx="3048000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Layers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Activations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losses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70C0"/>
                </a:solidFill>
              </a:rPr>
              <a:t>Optimizers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05C796-FA5E-40B0-B8C4-78A2F1F903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0801" y="985257"/>
            <a:ext cx="5321204" cy="293759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C164854-589F-4EFB-8BDD-4B8A368EECAF}"/>
              </a:ext>
            </a:extLst>
          </p:cNvPr>
          <p:cNvSpPr/>
          <p:nvPr/>
        </p:nvSpPr>
        <p:spPr>
          <a:xfrm>
            <a:off x="7785831" y="3809165"/>
            <a:ext cx="3815542" cy="2273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rgbClr val="0070C0"/>
                </a:solidFill>
              </a:rPr>
              <a:t>Source: </a:t>
            </a:r>
            <a:r>
              <a:rPr lang="en-US" sz="1100" dirty="0">
                <a:solidFill>
                  <a:srgbClr val="0070C0"/>
                </a:solidFill>
                <a:hlinkClick r:id="rId3"/>
              </a:rPr>
              <a:t>www.deeplearningbook.org</a:t>
            </a:r>
            <a:r>
              <a:rPr lang="en-US" sz="1100" dirty="0">
                <a:solidFill>
                  <a:srgbClr val="0070C0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149411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1C4FEB9-1F91-46EB-925A-47D617277F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995" y="871569"/>
            <a:ext cx="4176584" cy="5419082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Gradient Decent</a:t>
            </a:r>
          </a:p>
          <a:p>
            <a:r>
              <a:rPr lang="en-US" dirty="0"/>
              <a:t>Stochastic Gradient Decent</a:t>
            </a:r>
          </a:p>
          <a:p>
            <a:r>
              <a:rPr lang="en-US" dirty="0" err="1"/>
              <a:t>RMSprop</a:t>
            </a:r>
            <a:endParaRPr lang="en-US" dirty="0"/>
          </a:p>
          <a:p>
            <a:r>
              <a:rPr lang="en-US" dirty="0" err="1"/>
              <a:t>Adagrad</a:t>
            </a:r>
            <a:endParaRPr lang="en-US" dirty="0"/>
          </a:p>
          <a:p>
            <a:r>
              <a:rPr lang="en-US" dirty="0" err="1"/>
              <a:t>Adadelta</a:t>
            </a:r>
            <a:endParaRPr lang="en-US" dirty="0"/>
          </a:p>
          <a:p>
            <a:r>
              <a:rPr lang="en-US" dirty="0"/>
              <a:t>Adam</a:t>
            </a:r>
          </a:p>
          <a:p>
            <a:r>
              <a:rPr lang="en-US" dirty="0" err="1"/>
              <a:t>Nadam</a:t>
            </a:r>
            <a:endParaRPr lang="en-US" dirty="0"/>
          </a:p>
          <a:p>
            <a:r>
              <a:rPr lang="en-US" dirty="0"/>
              <a:t>Cyclic learning rate</a:t>
            </a:r>
          </a:p>
          <a:p>
            <a:r>
              <a:rPr lang="en-US" dirty="0"/>
              <a:t>One cycle method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F0435F8-B274-4188-B3AC-B5A854A56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optimizers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8FCA39-53B1-425D-B020-64595AABFC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Practical Deep Learning workshop – Nathaniel Shimoni ©</a:t>
            </a:r>
            <a:endParaRPr lang="he-IL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7D94B03-A45A-443F-B6ED-6EE7D8A67517}"/>
              </a:ext>
            </a:extLst>
          </p:cNvPr>
          <p:cNvSpPr/>
          <p:nvPr/>
        </p:nvSpPr>
        <p:spPr>
          <a:xfrm>
            <a:off x="9141921" y="2986349"/>
            <a:ext cx="153785" cy="14547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AD65214-1240-4B0B-8D4F-C07A3DA86EB9}"/>
                  </a:ext>
                </a:extLst>
              </p:cNvPr>
              <p:cNvSpPr txBox="1"/>
              <p:nvPr/>
            </p:nvSpPr>
            <p:spPr>
              <a:xfrm>
                <a:off x="4123112" y="871569"/>
                <a:ext cx="5760721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Compute the </a:t>
                </a:r>
                <a:r>
                  <a:rPr lang="en-US" dirty="0">
                    <a:solidFill>
                      <a:srgbClr val="0070C0"/>
                    </a:solidFill>
                  </a:rPr>
                  <a:t>gradients with respect to the weights</a:t>
                </a:r>
                <a:r>
                  <a:rPr lang="en-US" dirty="0"/>
                  <a:t> using the entire training data and perform a step of size </a:t>
                </a:r>
                <a14:m>
                  <m:oMath xmlns:m="http://schemas.openxmlformats.org/officeDocument/2006/math">
                    <m:r>
                      <a:rPr lang="pt-B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n-US" dirty="0"/>
                  <a:t> (eta),</a:t>
                </a:r>
                <a:br>
                  <a:rPr lang="en-US" dirty="0"/>
                </a:br>
                <a:r>
                  <a:rPr lang="en-US" dirty="0"/>
                  <a:t>also called learning rate, in the </a:t>
                </a:r>
                <a:r>
                  <a:rPr lang="en-US" dirty="0">
                    <a:solidFill>
                      <a:srgbClr val="0070C0"/>
                    </a:solidFill>
                  </a:rPr>
                  <a:t>counter-gradient direction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AD65214-1240-4B0B-8D4F-C07A3DA86E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3112" y="871569"/>
                <a:ext cx="5760721" cy="923330"/>
              </a:xfrm>
              <a:prstGeom prst="rect">
                <a:avLst/>
              </a:prstGeom>
              <a:blipFill>
                <a:blip r:embed="rId2"/>
                <a:stretch>
                  <a:fillRect l="-847" t="-3974" b="-9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591A4D61-5329-4DB9-B872-C680603A92BC}"/>
              </a:ext>
            </a:extLst>
          </p:cNvPr>
          <p:cNvSpPr/>
          <p:nvPr/>
        </p:nvSpPr>
        <p:spPr>
          <a:xfrm>
            <a:off x="4754881" y="3059085"/>
            <a:ext cx="4538748" cy="2703203"/>
          </a:xfrm>
          <a:custGeom>
            <a:avLst/>
            <a:gdLst>
              <a:gd name="connsiteX0" fmla="*/ 0 w 3791090"/>
              <a:gd name="connsiteY0" fmla="*/ 242558 h 2254348"/>
              <a:gd name="connsiteX1" fmla="*/ 889461 w 3791090"/>
              <a:gd name="connsiteY1" fmla="*/ 2254238 h 2254348"/>
              <a:gd name="connsiteX2" fmla="*/ 3532909 w 3791090"/>
              <a:gd name="connsiteY2" fmla="*/ 333998 h 2254348"/>
              <a:gd name="connsiteX3" fmla="*/ 3690850 w 3791090"/>
              <a:gd name="connsiteY3" fmla="*/ 1488 h 2254348"/>
              <a:gd name="connsiteX4" fmla="*/ 3690850 w 3791090"/>
              <a:gd name="connsiteY4" fmla="*/ 1488 h 2254348"/>
              <a:gd name="connsiteX5" fmla="*/ 3690850 w 3791090"/>
              <a:gd name="connsiteY5" fmla="*/ 1488 h 2254348"/>
              <a:gd name="connsiteX0" fmla="*/ 0 w 3791090"/>
              <a:gd name="connsiteY0" fmla="*/ 242558 h 2254348"/>
              <a:gd name="connsiteX1" fmla="*/ 889461 w 3791090"/>
              <a:gd name="connsiteY1" fmla="*/ 2254238 h 2254348"/>
              <a:gd name="connsiteX2" fmla="*/ 3532909 w 3791090"/>
              <a:gd name="connsiteY2" fmla="*/ 333998 h 2254348"/>
              <a:gd name="connsiteX3" fmla="*/ 3690850 w 3791090"/>
              <a:gd name="connsiteY3" fmla="*/ 1488 h 2254348"/>
              <a:gd name="connsiteX4" fmla="*/ 3690850 w 3791090"/>
              <a:gd name="connsiteY4" fmla="*/ 1488 h 2254348"/>
              <a:gd name="connsiteX0" fmla="*/ 0 w 3791090"/>
              <a:gd name="connsiteY0" fmla="*/ 242558 h 2254348"/>
              <a:gd name="connsiteX1" fmla="*/ 889461 w 3791090"/>
              <a:gd name="connsiteY1" fmla="*/ 2254238 h 2254348"/>
              <a:gd name="connsiteX2" fmla="*/ 3532909 w 3791090"/>
              <a:gd name="connsiteY2" fmla="*/ 333998 h 2254348"/>
              <a:gd name="connsiteX3" fmla="*/ 3690850 w 3791090"/>
              <a:gd name="connsiteY3" fmla="*/ 1488 h 2254348"/>
              <a:gd name="connsiteX0" fmla="*/ 0 w 3690850"/>
              <a:gd name="connsiteY0" fmla="*/ 241070 h 2265831"/>
              <a:gd name="connsiteX1" fmla="*/ 889461 w 3690850"/>
              <a:gd name="connsiteY1" fmla="*/ 2252750 h 2265831"/>
              <a:gd name="connsiteX2" fmla="*/ 2751513 w 3690850"/>
              <a:gd name="connsiteY2" fmla="*/ 1055718 h 2265831"/>
              <a:gd name="connsiteX3" fmla="*/ 3690850 w 3690850"/>
              <a:gd name="connsiteY3" fmla="*/ 0 h 2265831"/>
              <a:gd name="connsiteX0" fmla="*/ 0 w 3690850"/>
              <a:gd name="connsiteY0" fmla="*/ 241070 h 2117941"/>
              <a:gd name="connsiteX1" fmla="*/ 1704108 w 3690850"/>
              <a:gd name="connsiteY1" fmla="*/ 2103121 h 2117941"/>
              <a:gd name="connsiteX2" fmla="*/ 2751513 w 3690850"/>
              <a:gd name="connsiteY2" fmla="*/ 1055718 h 2117941"/>
              <a:gd name="connsiteX3" fmla="*/ 3690850 w 3690850"/>
              <a:gd name="connsiteY3" fmla="*/ 0 h 2117941"/>
              <a:gd name="connsiteX0" fmla="*/ 0 w 3690850"/>
              <a:gd name="connsiteY0" fmla="*/ 241070 h 2199046"/>
              <a:gd name="connsiteX1" fmla="*/ 1704108 w 3690850"/>
              <a:gd name="connsiteY1" fmla="*/ 2103121 h 2199046"/>
              <a:gd name="connsiteX2" fmla="*/ 2892829 w 3690850"/>
              <a:gd name="connsiteY2" fmla="*/ 1729049 h 2199046"/>
              <a:gd name="connsiteX3" fmla="*/ 3690850 w 3690850"/>
              <a:gd name="connsiteY3" fmla="*/ 0 h 2199046"/>
              <a:gd name="connsiteX0" fmla="*/ 0 w 3906981"/>
              <a:gd name="connsiteY0" fmla="*/ 0 h 2573058"/>
              <a:gd name="connsiteX1" fmla="*/ 1920239 w 3906981"/>
              <a:gd name="connsiteY1" fmla="*/ 2435629 h 2573058"/>
              <a:gd name="connsiteX2" fmla="*/ 3108960 w 3906981"/>
              <a:gd name="connsiteY2" fmla="*/ 2061557 h 2573058"/>
              <a:gd name="connsiteX3" fmla="*/ 3906981 w 3906981"/>
              <a:gd name="connsiteY3" fmla="*/ 332508 h 2573058"/>
              <a:gd name="connsiteX0" fmla="*/ 0 w 4538748"/>
              <a:gd name="connsiteY0" fmla="*/ 116379 h 2703203"/>
              <a:gd name="connsiteX1" fmla="*/ 1920239 w 4538748"/>
              <a:gd name="connsiteY1" fmla="*/ 2552008 h 2703203"/>
              <a:gd name="connsiteX2" fmla="*/ 3108960 w 4538748"/>
              <a:gd name="connsiteY2" fmla="*/ 2177936 h 2703203"/>
              <a:gd name="connsiteX3" fmla="*/ 4538748 w 4538748"/>
              <a:gd name="connsiteY3" fmla="*/ 0 h 2703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38748" h="2703203">
                <a:moveTo>
                  <a:pt x="0" y="116379"/>
                </a:moveTo>
                <a:cubicBezTo>
                  <a:pt x="150321" y="1114599"/>
                  <a:pt x="1402079" y="2208415"/>
                  <a:pt x="1920239" y="2552008"/>
                </a:cubicBezTo>
                <a:cubicBezTo>
                  <a:pt x="2438399" y="2895601"/>
                  <a:pt x="2672542" y="2603271"/>
                  <a:pt x="3108960" y="2177936"/>
                </a:cubicBezTo>
                <a:cubicBezTo>
                  <a:pt x="3545378" y="1752601"/>
                  <a:pt x="4538748" y="0"/>
                  <a:pt x="4538748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AAF0042-D7E8-4884-A411-5823A7473605}"/>
              </a:ext>
            </a:extLst>
          </p:cNvPr>
          <p:cNvCxnSpPr>
            <a:cxnSpLocks/>
          </p:cNvCxnSpPr>
          <p:nvPr/>
        </p:nvCxnSpPr>
        <p:spPr>
          <a:xfrm flipV="1">
            <a:off x="9218813" y="2460567"/>
            <a:ext cx="473826" cy="77308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51B1DFC-DAE3-46FA-987B-DCE2C10C2F8F}"/>
              </a:ext>
            </a:extLst>
          </p:cNvPr>
          <p:cNvCxnSpPr>
            <a:cxnSpLocks/>
          </p:cNvCxnSpPr>
          <p:nvPr/>
        </p:nvCxnSpPr>
        <p:spPr>
          <a:xfrm flipH="1">
            <a:off x="8994371" y="3131821"/>
            <a:ext cx="131555" cy="218208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41A2BB33-5FF3-4B6E-B8A1-6F67CD48BA8B}"/>
              </a:ext>
            </a:extLst>
          </p:cNvPr>
          <p:cNvCxnSpPr>
            <a:stCxn id="9" idx="2"/>
          </p:cNvCxnSpPr>
          <p:nvPr/>
        </p:nvCxnSpPr>
        <p:spPr>
          <a:xfrm rot="10800000" flipV="1">
            <a:off x="8038407" y="3059084"/>
            <a:ext cx="1103514" cy="197011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Left Brace 24">
            <a:extLst>
              <a:ext uri="{FF2B5EF4-FFF2-40B4-BE49-F238E27FC236}">
                <a16:creationId xmlns:a16="http://schemas.microsoft.com/office/drawing/2014/main" id="{6E49B14E-BE8A-45A0-AFB5-907C27911958}"/>
              </a:ext>
            </a:extLst>
          </p:cNvPr>
          <p:cNvSpPr/>
          <p:nvPr/>
        </p:nvSpPr>
        <p:spPr>
          <a:xfrm rot="5400000">
            <a:off x="8462667" y="2312028"/>
            <a:ext cx="221642" cy="107016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7211E98F-51F3-457B-8C54-7F7611B10B0A}"/>
                  </a:ext>
                </a:extLst>
              </p:cNvPr>
              <p:cNvSpPr/>
              <p:nvPr/>
            </p:nvSpPr>
            <p:spPr>
              <a:xfrm>
                <a:off x="7723003" y="2358301"/>
                <a:ext cx="173432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pt-B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𝑔𝑟𝑎𝑑𝑖𝑒𝑛𝑡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7211E98F-51F3-457B-8C54-7F7611B10B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3003" y="2358301"/>
                <a:ext cx="1734321" cy="369332"/>
              </a:xfrm>
              <a:prstGeom prst="rect">
                <a:avLst/>
              </a:prstGeom>
              <a:blipFill>
                <a:blip r:embed="rId3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969504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1C4FEB9-1F91-46EB-925A-47D617277F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995" y="871569"/>
            <a:ext cx="4176584" cy="5419082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Gradient Decent</a:t>
            </a:r>
          </a:p>
          <a:p>
            <a:r>
              <a:rPr lang="en-US" dirty="0"/>
              <a:t>Stochastic Gradient Decent</a:t>
            </a:r>
          </a:p>
          <a:p>
            <a:r>
              <a:rPr lang="en-US" dirty="0" err="1"/>
              <a:t>RMSprop</a:t>
            </a:r>
            <a:endParaRPr lang="en-US" dirty="0"/>
          </a:p>
          <a:p>
            <a:r>
              <a:rPr lang="en-US" dirty="0" err="1"/>
              <a:t>Adagrad</a:t>
            </a:r>
            <a:endParaRPr lang="en-US" dirty="0"/>
          </a:p>
          <a:p>
            <a:r>
              <a:rPr lang="en-US" dirty="0" err="1"/>
              <a:t>Adadelta</a:t>
            </a:r>
            <a:endParaRPr lang="en-US" dirty="0"/>
          </a:p>
          <a:p>
            <a:r>
              <a:rPr lang="en-US" dirty="0"/>
              <a:t>Adam</a:t>
            </a:r>
          </a:p>
          <a:p>
            <a:r>
              <a:rPr lang="en-US" dirty="0" err="1"/>
              <a:t>Nadam</a:t>
            </a:r>
            <a:endParaRPr lang="en-US" dirty="0"/>
          </a:p>
          <a:p>
            <a:r>
              <a:rPr lang="en-US" dirty="0"/>
              <a:t>Cyclic learning rate</a:t>
            </a:r>
          </a:p>
          <a:p>
            <a:r>
              <a:rPr lang="en-US" dirty="0"/>
              <a:t>One cycle method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F0435F8-B274-4188-B3AC-B5A854A56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optimizers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8FCA39-53B1-425D-B020-64595AABFC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Practical Deep Learning workshop – Nathaniel Shimoni ©</a:t>
            </a:r>
            <a:endParaRPr lang="he-IL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7D94B03-A45A-443F-B6ED-6EE7D8A67517}"/>
              </a:ext>
            </a:extLst>
          </p:cNvPr>
          <p:cNvSpPr/>
          <p:nvPr/>
        </p:nvSpPr>
        <p:spPr>
          <a:xfrm>
            <a:off x="9141921" y="2986349"/>
            <a:ext cx="153785" cy="14547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AD65214-1240-4B0B-8D4F-C07A3DA86EB9}"/>
                  </a:ext>
                </a:extLst>
              </p:cNvPr>
              <p:cNvSpPr txBox="1"/>
              <p:nvPr/>
            </p:nvSpPr>
            <p:spPr>
              <a:xfrm>
                <a:off x="4123112" y="871569"/>
                <a:ext cx="5760721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Compute the </a:t>
                </a:r>
                <a:r>
                  <a:rPr lang="en-US" dirty="0">
                    <a:solidFill>
                      <a:srgbClr val="0070C0"/>
                    </a:solidFill>
                  </a:rPr>
                  <a:t>gradients with respect to the weights</a:t>
                </a:r>
                <a:r>
                  <a:rPr lang="en-US" dirty="0"/>
                  <a:t> using the entire training data and perform a step of size </a:t>
                </a:r>
                <a14:m>
                  <m:oMath xmlns:m="http://schemas.openxmlformats.org/officeDocument/2006/math">
                    <m:r>
                      <a:rPr lang="pt-B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n-US" dirty="0"/>
                  <a:t> (eta),</a:t>
                </a:r>
                <a:br>
                  <a:rPr lang="en-US" dirty="0"/>
                </a:br>
                <a:r>
                  <a:rPr lang="en-US" dirty="0"/>
                  <a:t>also called learning rate, in the </a:t>
                </a:r>
                <a:r>
                  <a:rPr lang="en-US" dirty="0">
                    <a:solidFill>
                      <a:srgbClr val="0070C0"/>
                    </a:solidFill>
                  </a:rPr>
                  <a:t>counter-gradient direction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AD65214-1240-4B0B-8D4F-C07A3DA86E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3112" y="871569"/>
                <a:ext cx="5760721" cy="923330"/>
              </a:xfrm>
              <a:prstGeom prst="rect">
                <a:avLst/>
              </a:prstGeom>
              <a:blipFill>
                <a:blip r:embed="rId2"/>
                <a:stretch>
                  <a:fillRect l="-847" t="-3974" b="-9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591A4D61-5329-4DB9-B872-C680603A92BC}"/>
              </a:ext>
            </a:extLst>
          </p:cNvPr>
          <p:cNvSpPr/>
          <p:nvPr/>
        </p:nvSpPr>
        <p:spPr>
          <a:xfrm>
            <a:off x="4754881" y="3059085"/>
            <a:ext cx="4538748" cy="2703203"/>
          </a:xfrm>
          <a:custGeom>
            <a:avLst/>
            <a:gdLst>
              <a:gd name="connsiteX0" fmla="*/ 0 w 3791090"/>
              <a:gd name="connsiteY0" fmla="*/ 242558 h 2254348"/>
              <a:gd name="connsiteX1" fmla="*/ 889461 w 3791090"/>
              <a:gd name="connsiteY1" fmla="*/ 2254238 h 2254348"/>
              <a:gd name="connsiteX2" fmla="*/ 3532909 w 3791090"/>
              <a:gd name="connsiteY2" fmla="*/ 333998 h 2254348"/>
              <a:gd name="connsiteX3" fmla="*/ 3690850 w 3791090"/>
              <a:gd name="connsiteY3" fmla="*/ 1488 h 2254348"/>
              <a:gd name="connsiteX4" fmla="*/ 3690850 w 3791090"/>
              <a:gd name="connsiteY4" fmla="*/ 1488 h 2254348"/>
              <a:gd name="connsiteX5" fmla="*/ 3690850 w 3791090"/>
              <a:gd name="connsiteY5" fmla="*/ 1488 h 2254348"/>
              <a:gd name="connsiteX0" fmla="*/ 0 w 3791090"/>
              <a:gd name="connsiteY0" fmla="*/ 242558 h 2254348"/>
              <a:gd name="connsiteX1" fmla="*/ 889461 w 3791090"/>
              <a:gd name="connsiteY1" fmla="*/ 2254238 h 2254348"/>
              <a:gd name="connsiteX2" fmla="*/ 3532909 w 3791090"/>
              <a:gd name="connsiteY2" fmla="*/ 333998 h 2254348"/>
              <a:gd name="connsiteX3" fmla="*/ 3690850 w 3791090"/>
              <a:gd name="connsiteY3" fmla="*/ 1488 h 2254348"/>
              <a:gd name="connsiteX4" fmla="*/ 3690850 w 3791090"/>
              <a:gd name="connsiteY4" fmla="*/ 1488 h 2254348"/>
              <a:gd name="connsiteX0" fmla="*/ 0 w 3791090"/>
              <a:gd name="connsiteY0" fmla="*/ 242558 h 2254348"/>
              <a:gd name="connsiteX1" fmla="*/ 889461 w 3791090"/>
              <a:gd name="connsiteY1" fmla="*/ 2254238 h 2254348"/>
              <a:gd name="connsiteX2" fmla="*/ 3532909 w 3791090"/>
              <a:gd name="connsiteY2" fmla="*/ 333998 h 2254348"/>
              <a:gd name="connsiteX3" fmla="*/ 3690850 w 3791090"/>
              <a:gd name="connsiteY3" fmla="*/ 1488 h 2254348"/>
              <a:gd name="connsiteX0" fmla="*/ 0 w 3690850"/>
              <a:gd name="connsiteY0" fmla="*/ 241070 h 2265831"/>
              <a:gd name="connsiteX1" fmla="*/ 889461 w 3690850"/>
              <a:gd name="connsiteY1" fmla="*/ 2252750 h 2265831"/>
              <a:gd name="connsiteX2" fmla="*/ 2751513 w 3690850"/>
              <a:gd name="connsiteY2" fmla="*/ 1055718 h 2265831"/>
              <a:gd name="connsiteX3" fmla="*/ 3690850 w 3690850"/>
              <a:gd name="connsiteY3" fmla="*/ 0 h 2265831"/>
              <a:gd name="connsiteX0" fmla="*/ 0 w 3690850"/>
              <a:gd name="connsiteY0" fmla="*/ 241070 h 2117941"/>
              <a:gd name="connsiteX1" fmla="*/ 1704108 w 3690850"/>
              <a:gd name="connsiteY1" fmla="*/ 2103121 h 2117941"/>
              <a:gd name="connsiteX2" fmla="*/ 2751513 w 3690850"/>
              <a:gd name="connsiteY2" fmla="*/ 1055718 h 2117941"/>
              <a:gd name="connsiteX3" fmla="*/ 3690850 w 3690850"/>
              <a:gd name="connsiteY3" fmla="*/ 0 h 2117941"/>
              <a:gd name="connsiteX0" fmla="*/ 0 w 3690850"/>
              <a:gd name="connsiteY0" fmla="*/ 241070 h 2199046"/>
              <a:gd name="connsiteX1" fmla="*/ 1704108 w 3690850"/>
              <a:gd name="connsiteY1" fmla="*/ 2103121 h 2199046"/>
              <a:gd name="connsiteX2" fmla="*/ 2892829 w 3690850"/>
              <a:gd name="connsiteY2" fmla="*/ 1729049 h 2199046"/>
              <a:gd name="connsiteX3" fmla="*/ 3690850 w 3690850"/>
              <a:gd name="connsiteY3" fmla="*/ 0 h 2199046"/>
              <a:gd name="connsiteX0" fmla="*/ 0 w 3906981"/>
              <a:gd name="connsiteY0" fmla="*/ 0 h 2573058"/>
              <a:gd name="connsiteX1" fmla="*/ 1920239 w 3906981"/>
              <a:gd name="connsiteY1" fmla="*/ 2435629 h 2573058"/>
              <a:gd name="connsiteX2" fmla="*/ 3108960 w 3906981"/>
              <a:gd name="connsiteY2" fmla="*/ 2061557 h 2573058"/>
              <a:gd name="connsiteX3" fmla="*/ 3906981 w 3906981"/>
              <a:gd name="connsiteY3" fmla="*/ 332508 h 2573058"/>
              <a:gd name="connsiteX0" fmla="*/ 0 w 4538748"/>
              <a:gd name="connsiteY0" fmla="*/ 116379 h 2703203"/>
              <a:gd name="connsiteX1" fmla="*/ 1920239 w 4538748"/>
              <a:gd name="connsiteY1" fmla="*/ 2552008 h 2703203"/>
              <a:gd name="connsiteX2" fmla="*/ 3108960 w 4538748"/>
              <a:gd name="connsiteY2" fmla="*/ 2177936 h 2703203"/>
              <a:gd name="connsiteX3" fmla="*/ 4538748 w 4538748"/>
              <a:gd name="connsiteY3" fmla="*/ 0 h 2703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38748" h="2703203">
                <a:moveTo>
                  <a:pt x="0" y="116379"/>
                </a:moveTo>
                <a:cubicBezTo>
                  <a:pt x="150321" y="1114599"/>
                  <a:pt x="1402079" y="2208415"/>
                  <a:pt x="1920239" y="2552008"/>
                </a:cubicBezTo>
                <a:cubicBezTo>
                  <a:pt x="2438399" y="2895601"/>
                  <a:pt x="2672542" y="2603271"/>
                  <a:pt x="3108960" y="2177936"/>
                </a:cubicBezTo>
                <a:cubicBezTo>
                  <a:pt x="3545378" y="1752601"/>
                  <a:pt x="4538748" y="0"/>
                  <a:pt x="4538748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AAF0042-D7E8-4884-A411-5823A7473605}"/>
              </a:ext>
            </a:extLst>
          </p:cNvPr>
          <p:cNvCxnSpPr>
            <a:cxnSpLocks/>
          </p:cNvCxnSpPr>
          <p:nvPr/>
        </p:nvCxnSpPr>
        <p:spPr>
          <a:xfrm flipV="1">
            <a:off x="9218813" y="2460567"/>
            <a:ext cx="473826" cy="77308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51B1DFC-DAE3-46FA-987B-DCE2C10C2F8F}"/>
              </a:ext>
            </a:extLst>
          </p:cNvPr>
          <p:cNvCxnSpPr>
            <a:cxnSpLocks/>
          </p:cNvCxnSpPr>
          <p:nvPr/>
        </p:nvCxnSpPr>
        <p:spPr>
          <a:xfrm flipH="1">
            <a:off x="8994371" y="3131821"/>
            <a:ext cx="131555" cy="218208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41A2BB33-5FF3-4B6E-B8A1-6F67CD48BA8B}"/>
              </a:ext>
            </a:extLst>
          </p:cNvPr>
          <p:cNvCxnSpPr>
            <a:cxnSpLocks/>
            <a:stCxn id="9" idx="2"/>
          </p:cNvCxnSpPr>
          <p:nvPr/>
        </p:nvCxnSpPr>
        <p:spPr>
          <a:xfrm rot="10800000" flipV="1">
            <a:off x="8941377" y="3059085"/>
            <a:ext cx="200544" cy="47504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Left Brace 24">
            <a:extLst>
              <a:ext uri="{FF2B5EF4-FFF2-40B4-BE49-F238E27FC236}">
                <a16:creationId xmlns:a16="http://schemas.microsoft.com/office/drawing/2014/main" id="{6E49B14E-BE8A-45A0-AFB5-907C27911958}"/>
              </a:ext>
            </a:extLst>
          </p:cNvPr>
          <p:cNvSpPr/>
          <p:nvPr/>
        </p:nvSpPr>
        <p:spPr>
          <a:xfrm rot="5400000">
            <a:off x="8899942" y="2777723"/>
            <a:ext cx="250062" cy="16719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7211E98F-51F3-457B-8C54-7F7611B10B0A}"/>
                  </a:ext>
                </a:extLst>
              </p:cNvPr>
              <p:cNvSpPr/>
              <p:nvPr/>
            </p:nvSpPr>
            <p:spPr>
              <a:xfrm>
                <a:off x="9369830" y="3899320"/>
                <a:ext cx="2407304" cy="923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n-US" dirty="0"/>
                  <a:t> is too small convergence will require a lot of time </a:t>
                </a: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7211E98F-51F3-457B-8C54-7F7611B10B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9830" y="3899320"/>
                <a:ext cx="2407304" cy="923330"/>
              </a:xfrm>
              <a:prstGeom prst="rect">
                <a:avLst/>
              </a:prstGeom>
              <a:blipFill>
                <a:blip r:embed="rId3"/>
                <a:stretch>
                  <a:fillRect l="-2025" t="-3974" b="-9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084A340B-FE9A-4D79-A1D3-DDF7B0DA0D94}"/>
              </a:ext>
            </a:extLst>
          </p:cNvPr>
          <p:cNvCxnSpPr>
            <a:cxnSpLocks/>
          </p:cNvCxnSpPr>
          <p:nvPr/>
        </p:nvCxnSpPr>
        <p:spPr>
          <a:xfrm rot="10800000" flipV="1">
            <a:off x="8702733" y="3534129"/>
            <a:ext cx="200544" cy="47504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95CED0BD-01DD-4375-92B0-0B634B4A5998}"/>
              </a:ext>
            </a:extLst>
          </p:cNvPr>
          <p:cNvCxnSpPr>
            <a:cxnSpLocks/>
          </p:cNvCxnSpPr>
          <p:nvPr/>
        </p:nvCxnSpPr>
        <p:spPr>
          <a:xfrm rot="5400000">
            <a:off x="8387139" y="4097167"/>
            <a:ext cx="401514" cy="225525"/>
          </a:xfrm>
          <a:prstGeom prst="bentConnector3">
            <a:avLst>
              <a:gd name="adj1" fmla="val -271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7EBEA288-3252-4062-A4F4-FB02CECBE597}"/>
              </a:ext>
            </a:extLst>
          </p:cNvPr>
          <p:cNvCxnSpPr>
            <a:cxnSpLocks/>
          </p:cNvCxnSpPr>
          <p:nvPr/>
        </p:nvCxnSpPr>
        <p:spPr>
          <a:xfrm rot="5400000">
            <a:off x="8204967" y="4471170"/>
            <a:ext cx="311733" cy="211666"/>
          </a:xfrm>
          <a:prstGeom prst="bentConnector3">
            <a:avLst>
              <a:gd name="adj1" fmla="val 111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17807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1C4FEB9-1F91-46EB-925A-47D617277F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995" y="871569"/>
            <a:ext cx="4176584" cy="5419082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Gradient Decent</a:t>
            </a:r>
          </a:p>
          <a:p>
            <a:r>
              <a:rPr lang="en-US" dirty="0"/>
              <a:t>Stochastic Gradient Decent</a:t>
            </a:r>
          </a:p>
          <a:p>
            <a:r>
              <a:rPr lang="en-US" dirty="0" err="1"/>
              <a:t>RMSprop</a:t>
            </a:r>
            <a:endParaRPr lang="en-US" dirty="0"/>
          </a:p>
          <a:p>
            <a:r>
              <a:rPr lang="en-US" dirty="0" err="1"/>
              <a:t>Adagrad</a:t>
            </a:r>
            <a:endParaRPr lang="en-US" dirty="0"/>
          </a:p>
          <a:p>
            <a:r>
              <a:rPr lang="en-US" dirty="0" err="1"/>
              <a:t>Adadelta</a:t>
            </a:r>
            <a:endParaRPr lang="en-US" dirty="0"/>
          </a:p>
          <a:p>
            <a:r>
              <a:rPr lang="en-US" dirty="0"/>
              <a:t>Adam</a:t>
            </a:r>
          </a:p>
          <a:p>
            <a:r>
              <a:rPr lang="en-US" dirty="0" err="1"/>
              <a:t>Nadam</a:t>
            </a:r>
            <a:endParaRPr lang="en-US" dirty="0"/>
          </a:p>
          <a:p>
            <a:r>
              <a:rPr lang="en-US" dirty="0"/>
              <a:t>Cyclic learning rate</a:t>
            </a:r>
          </a:p>
          <a:p>
            <a:r>
              <a:rPr lang="en-US" dirty="0"/>
              <a:t>One cycle method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F0435F8-B274-4188-B3AC-B5A854A56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optimizers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8FCA39-53B1-425D-B020-64595AABFC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Practical Deep Learning workshop – Nathaniel Shimoni ©</a:t>
            </a:r>
            <a:endParaRPr lang="he-IL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7D94B03-A45A-443F-B6ED-6EE7D8A67517}"/>
              </a:ext>
            </a:extLst>
          </p:cNvPr>
          <p:cNvSpPr/>
          <p:nvPr/>
        </p:nvSpPr>
        <p:spPr>
          <a:xfrm>
            <a:off x="8289291" y="4302371"/>
            <a:ext cx="153785" cy="14547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AD65214-1240-4B0B-8D4F-C07A3DA86EB9}"/>
                  </a:ext>
                </a:extLst>
              </p:cNvPr>
              <p:cNvSpPr txBox="1"/>
              <p:nvPr/>
            </p:nvSpPr>
            <p:spPr>
              <a:xfrm>
                <a:off x="4123112" y="871569"/>
                <a:ext cx="5760721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Compute the </a:t>
                </a:r>
                <a:r>
                  <a:rPr lang="en-US" dirty="0">
                    <a:solidFill>
                      <a:srgbClr val="0070C0"/>
                    </a:solidFill>
                  </a:rPr>
                  <a:t>gradients with respect to the weights</a:t>
                </a:r>
                <a:r>
                  <a:rPr lang="en-US" dirty="0"/>
                  <a:t> using the entire training data and perform a step of size </a:t>
                </a:r>
                <a14:m>
                  <m:oMath xmlns:m="http://schemas.openxmlformats.org/officeDocument/2006/math">
                    <m:r>
                      <a:rPr lang="pt-B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n-US" dirty="0"/>
                  <a:t> (eta),</a:t>
                </a:r>
                <a:br>
                  <a:rPr lang="en-US" dirty="0"/>
                </a:br>
                <a:r>
                  <a:rPr lang="en-US" dirty="0"/>
                  <a:t>also called learning rate, in the </a:t>
                </a:r>
                <a:r>
                  <a:rPr lang="en-US" dirty="0">
                    <a:solidFill>
                      <a:srgbClr val="0070C0"/>
                    </a:solidFill>
                  </a:rPr>
                  <a:t>counter-gradient direction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AD65214-1240-4B0B-8D4F-C07A3DA86E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3112" y="871569"/>
                <a:ext cx="5760721" cy="923330"/>
              </a:xfrm>
              <a:prstGeom prst="rect">
                <a:avLst/>
              </a:prstGeom>
              <a:blipFill>
                <a:blip r:embed="rId2"/>
                <a:stretch>
                  <a:fillRect l="-847" t="-3974" b="-9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591A4D61-5329-4DB9-B872-C680603A92BC}"/>
              </a:ext>
            </a:extLst>
          </p:cNvPr>
          <p:cNvSpPr/>
          <p:nvPr/>
        </p:nvSpPr>
        <p:spPr>
          <a:xfrm>
            <a:off x="4754881" y="3059085"/>
            <a:ext cx="4538748" cy="2703203"/>
          </a:xfrm>
          <a:custGeom>
            <a:avLst/>
            <a:gdLst>
              <a:gd name="connsiteX0" fmla="*/ 0 w 3791090"/>
              <a:gd name="connsiteY0" fmla="*/ 242558 h 2254348"/>
              <a:gd name="connsiteX1" fmla="*/ 889461 w 3791090"/>
              <a:gd name="connsiteY1" fmla="*/ 2254238 h 2254348"/>
              <a:gd name="connsiteX2" fmla="*/ 3532909 w 3791090"/>
              <a:gd name="connsiteY2" fmla="*/ 333998 h 2254348"/>
              <a:gd name="connsiteX3" fmla="*/ 3690850 w 3791090"/>
              <a:gd name="connsiteY3" fmla="*/ 1488 h 2254348"/>
              <a:gd name="connsiteX4" fmla="*/ 3690850 w 3791090"/>
              <a:gd name="connsiteY4" fmla="*/ 1488 h 2254348"/>
              <a:gd name="connsiteX5" fmla="*/ 3690850 w 3791090"/>
              <a:gd name="connsiteY5" fmla="*/ 1488 h 2254348"/>
              <a:gd name="connsiteX0" fmla="*/ 0 w 3791090"/>
              <a:gd name="connsiteY0" fmla="*/ 242558 h 2254348"/>
              <a:gd name="connsiteX1" fmla="*/ 889461 w 3791090"/>
              <a:gd name="connsiteY1" fmla="*/ 2254238 h 2254348"/>
              <a:gd name="connsiteX2" fmla="*/ 3532909 w 3791090"/>
              <a:gd name="connsiteY2" fmla="*/ 333998 h 2254348"/>
              <a:gd name="connsiteX3" fmla="*/ 3690850 w 3791090"/>
              <a:gd name="connsiteY3" fmla="*/ 1488 h 2254348"/>
              <a:gd name="connsiteX4" fmla="*/ 3690850 w 3791090"/>
              <a:gd name="connsiteY4" fmla="*/ 1488 h 2254348"/>
              <a:gd name="connsiteX0" fmla="*/ 0 w 3791090"/>
              <a:gd name="connsiteY0" fmla="*/ 242558 h 2254348"/>
              <a:gd name="connsiteX1" fmla="*/ 889461 w 3791090"/>
              <a:gd name="connsiteY1" fmla="*/ 2254238 h 2254348"/>
              <a:gd name="connsiteX2" fmla="*/ 3532909 w 3791090"/>
              <a:gd name="connsiteY2" fmla="*/ 333998 h 2254348"/>
              <a:gd name="connsiteX3" fmla="*/ 3690850 w 3791090"/>
              <a:gd name="connsiteY3" fmla="*/ 1488 h 2254348"/>
              <a:gd name="connsiteX0" fmla="*/ 0 w 3690850"/>
              <a:gd name="connsiteY0" fmla="*/ 241070 h 2265831"/>
              <a:gd name="connsiteX1" fmla="*/ 889461 w 3690850"/>
              <a:gd name="connsiteY1" fmla="*/ 2252750 h 2265831"/>
              <a:gd name="connsiteX2" fmla="*/ 2751513 w 3690850"/>
              <a:gd name="connsiteY2" fmla="*/ 1055718 h 2265831"/>
              <a:gd name="connsiteX3" fmla="*/ 3690850 w 3690850"/>
              <a:gd name="connsiteY3" fmla="*/ 0 h 2265831"/>
              <a:gd name="connsiteX0" fmla="*/ 0 w 3690850"/>
              <a:gd name="connsiteY0" fmla="*/ 241070 h 2117941"/>
              <a:gd name="connsiteX1" fmla="*/ 1704108 w 3690850"/>
              <a:gd name="connsiteY1" fmla="*/ 2103121 h 2117941"/>
              <a:gd name="connsiteX2" fmla="*/ 2751513 w 3690850"/>
              <a:gd name="connsiteY2" fmla="*/ 1055718 h 2117941"/>
              <a:gd name="connsiteX3" fmla="*/ 3690850 w 3690850"/>
              <a:gd name="connsiteY3" fmla="*/ 0 h 2117941"/>
              <a:gd name="connsiteX0" fmla="*/ 0 w 3690850"/>
              <a:gd name="connsiteY0" fmla="*/ 241070 h 2199046"/>
              <a:gd name="connsiteX1" fmla="*/ 1704108 w 3690850"/>
              <a:gd name="connsiteY1" fmla="*/ 2103121 h 2199046"/>
              <a:gd name="connsiteX2" fmla="*/ 2892829 w 3690850"/>
              <a:gd name="connsiteY2" fmla="*/ 1729049 h 2199046"/>
              <a:gd name="connsiteX3" fmla="*/ 3690850 w 3690850"/>
              <a:gd name="connsiteY3" fmla="*/ 0 h 2199046"/>
              <a:gd name="connsiteX0" fmla="*/ 0 w 3906981"/>
              <a:gd name="connsiteY0" fmla="*/ 0 h 2573058"/>
              <a:gd name="connsiteX1" fmla="*/ 1920239 w 3906981"/>
              <a:gd name="connsiteY1" fmla="*/ 2435629 h 2573058"/>
              <a:gd name="connsiteX2" fmla="*/ 3108960 w 3906981"/>
              <a:gd name="connsiteY2" fmla="*/ 2061557 h 2573058"/>
              <a:gd name="connsiteX3" fmla="*/ 3906981 w 3906981"/>
              <a:gd name="connsiteY3" fmla="*/ 332508 h 2573058"/>
              <a:gd name="connsiteX0" fmla="*/ 0 w 4538748"/>
              <a:gd name="connsiteY0" fmla="*/ 116379 h 2703203"/>
              <a:gd name="connsiteX1" fmla="*/ 1920239 w 4538748"/>
              <a:gd name="connsiteY1" fmla="*/ 2552008 h 2703203"/>
              <a:gd name="connsiteX2" fmla="*/ 3108960 w 4538748"/>
              <a:gd name="connsiteY2" fmla="*/ 2177936 h 2703203"/>
              <a:gd name="connsiteX3" fmla="*/ 4538748 w 4538748"/>
              <a:gd name="connsiteY3" fmla="*/ 0 h 2703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38748" h="2703203">
                <a:moveTo>
                  <a:pt x="0" y="116379"/>
                </a:moveTo>
                <a:cubicBezTo>
                  <a:pt x="150321" y="1114599"/>
                  <a:pt x="1402079" y="2208415"/>
                  <a:pt x="1920239" y="2552008"/>
                </a:cubicBezTo>
                <a:cubicBezTo>
                  <a:pt x="2438399" y="2895601"/>
                  <a:pt x="2672542" y="2603271"/>
                  <a:pt x="3108960" y="2177936"/>
                </a:cubicBezTo>
                <a:cubicBezTo>
                  <a:pt x="3545378" y="1752601"/>
                  <a:pt x="4538748" y="0"/>
                  <a:pt x="4538748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AAF0042-D7E8-4884-A411-5823A7473605}"/>
              </a:ext>
            </a:extLst>
          </p:cNvPr>
          <p:cNvCxnSpPr>
            <a:cxnSpLocks/>
          </p:cNvCxnSpPr>
          <p:nvPr/>
        </p:nvCxnSpPr>
        <p:spPr>
          <a:xfrm flipV="1">
            <a:off x="8265199" y="4024143"/>
            <a:ext cx="473826" cy="77308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51B1DFC-DAE3-46FA-987B-DCE2C10C2F8F}"/>
              </a:ext>
            </a:extLst>
          </p:cNvPr>
          <p:cNvCxnSpPr>
            <a:cxnSpLocks/>
          </p:cNvCxnSpPr>
          <p:nvPr/>
        </p:nvCxnSpPr>
        <p:spPr>
          <a:xfrm flipH="1">
            <a:off x="8195836" y="4433704"/>
            <a:ext cx="131555" cy="218208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41A2BB33-5FF3-4B6E-B8A1-6F67CD48BA8B}"/>
              </a:ext>
            </a:extLst>
          </p:cNvPr>
          <p:cNvCxnSpPr>
            <a:cxnSpLocks/>
            <a:stCxn id="9" idx="2"/>
          </p:cNvCxnSpPr>
          <p:nvPr/>
        </p:nvCxnSpPr>
        <p:spPr>
          <a:xfrm rot="10800000" flipV="1">
            <a:off x="6096001" y="4375107"/>
            <a:ext cx="2193291" cy="764160"/>
          </a:xfrm>
          <a:prstGeom prst="bentConnector3">
            <a:avLst>
              <a:gd name="adj1" fmla="val 10095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Left Brace 24">
            <a:extLst>
              <a:ext uri="{FF2B5EF4-FFF2-40B4-BE49-F238E27FC236}">
                <a16:creationId xmlns:a16="http://schemas.microsoft.com/office/drawing/2014/main" id="{6E49B14E-BE8A-45A0-AFB5-907C27911958}"/>
              </a:ext>
            </a:extLst>
          </p:cNvPr>
          <p:cNvSpPr/>
          <p:nvPr/>
        </p:nvSpPr>
        <p:spPr>
          <a:xfrm rot="5400000">
            <a:off x="7050917" y="3110063"/>
            <a:ext cx="250062" cy="2193291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7211E98F-51F3-457B-8C54-7F7611B10B0A}"/>
                  </a:ext>
                </a:extLst>
              </p:cNvPr>
              <p:cNvSpPr/>
              <p:nvPr/>
            </p:nvSpPr>
            <p:spPr>
              <a:xfrm>
                <a:off x="9369830" y="3899320"/>
                <a:ext cx="2407304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n-US" dirty="0"/>
                  <a:t> is too large model can be diverging </a:t>
                </a: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7211E98F-51F3-457B-8C54-7F7611B10B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9830" y="3899320"/>
                <a:ext cx="2407304" cy="646331"/>
              </a:xfrm>
              <a:prstGeom prst="rect">
                <a:avLst/>
              </a:prstGeom>
              <a:blipFill>
                <a:blip r:embed="rId3"/>
                <a:stretch>
                  <a:fillRect l="-2025" t="-5660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DAA02AE7-6507-48C4-8E06-857F694E532B}"/>
              </a:ext>
            </a:extLst>
          </p:cNvPr>
          <p:cNvCxnSpPr>
            <a:cxnSpLocks/>
          </p:cNvCxnSpPr>
          <p:nvPr/>
        </p:nvCxnSpPr>
        <p:spPr>
          <a:xfrm flipV="1">
            <a:off x="6057901" y="3865916"/>
            <a:ext cx="2772832" cy="1272320"/>
          </a:xfrm>
          <a:prstGeom prst="bentConnector3">
            <a:avLst>
              <a:gd name="adj1" fmla="val 9977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A9EE4368-339E-4BE1-AA56-2E4560E0A3DA}"/>
              </a:ext>
            </a:extLst>
          </p:cNvPr>
          <p:cNvCxnSpPr>
            <a:cxnSpLocks/>
          </p:cNvCxnSpPr>
          <p:nvPr/>
        </p:nvCxnSpPr>
        <p:spPr>
          <a:xfrm rot="10800000">
            <a:off x="4842935" y="3128116"/>
            <a:ext cx="3987798" cy="736769"/>
          </a:xfrm>
          <a:prstGeom prst="bentConnector3">
            <a:avLst>
              <a:gd name="adj1" fmla="val 10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6206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1C4FEB9-1F91-46EB-925A-47D617277F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995" y="871569"/>
            <a:ext cx="4176584" cy="5419082"/>
          </a:xfrm>
        </p:spPr>
        <p:txBody>
          <a:bodyPr/>
          <a:lstStyle/>
          <a:p>
            <a:r>
              <a:rPr lang="en-US" dirty="0"/>
              <a:t>Gradient Decent</a:t>
            </a:r>
          </a:p>
          <a:p>
            <a:r>
              <a:rPr lang="en-US" dirty="0">
                <a:solidFill>
                  <a:srgbClr val="0070C0"/>
                </a:solidFill>
              </a:rPr>
              <a:t>Stochastic Gradient Decent</a:t>
            </a:r>
          </a:p>
          <a:p>
            <a:r>
              <a:rPr lang="en-US" dirty="0" err="1"/>
              <a:t>RMSprop</a:t>
            </a:r>
            <a:endParaRPr lang="en-US" dirty="0"/>
          </a:p>
          <a:p>
            <a:r>
              <a:rPr lang="en-US" dirty="0" err="1"/>
              <a:t>Adagrad</a:t>
            </a:r>
            <a:endParaRPr lang="en-US" dirty="0"/>
          </a:p>
          <a:p>
            <a:r>
              <a:rPr lang="en-US" dirty="0" err="1"/>
              <a:t>Adadelta</a:t>
            </a:r>
            <a:endParaRPr lang="en-US" dirty="0"/>
          </a:p>
          <a:p>
            <a:r>
              <a:rPr lang="en-US" dirty="0"/>
              <a:t>Adam</a:t>
            </a:r>
          </a:p>
          <a:p>
            <a:r>
              <a:rPr lang="en-US" dirty="0" err="1"/>
              <a:t>Nadam</a:t>
            </a:r>
            <a:endParaRPr lang="en-US" dirty="0"/>
          </a:p>
          <a:p>
            <a:r>
              <a:rPr lang="en-US" dirty="0"/>
              <a:t>Cyclic learning rate</a:t>
            </a:r>
          </a:p>
          <a:p>
            <a:r>
              <a:rPr lang="en-US" dirty="0"/>
              <a:t>One cycle method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F0435F8-B274-4188-B3AC-B5A854A56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optimizers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8FCA39-53B1-425D-B020-64595AABFC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Practical Deep Learning workshop – Nathaniel Shimoni ©</a:t>
            </a:r>
            <a:endParaRPr lang="he-IL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7D94B03-A45A-443F-B6ED-6EE7D8A67517}"/>
              </a:ext>
            </a:extLst>
          </p:cNvPr>
          <p:cNvSpPr/>
          <p:nvPr/>
        </p:nvSpPr>
        <p:spPr>
          <a:xfrm>
            <a:off x="9141921" y="3438639"/>
            <a:ext cx="153785" cy="14547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AD65214-1240-4B0B-8D4F-C07A3DA86EB9}"/>
              </a:ext>
            </a:extLst>
          </p:cNvPr>
          <p:cNvSpPr txBox="1"/>
          <p:nvPr/>
        </p:nvSpPr>
        <p:spPr>
          <a:xfrm>
            <a:off x="4123112" y="871569"/>
            <a:ext cx="576072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Compute the </a:t>
            </a:r>
            <a:r>
              <a:rPr lang="en-US" dirty="0">
                <a:solidFill>
                  <a:srgbClr val="0070C0"/>
                </a:solidFill>
              </a:rPr>
              <a:t>gradients with respect to the weights</a:t>
            </a:r>
            <a:r>
              <a:rPr lang="en-US" dirty="0"/>
              <a:t> using a subset of training data and perform a step of size, </a:t>
            </a:r>
            <a:br>
              <a:rPr lang="en-US" dirty="0"/>
            </a:br>
            <a:r>
              <a:rPr lang="en-US" dirty="0"/>
              <a:t>in the </a:t>
            </a:r>
            <a:r>
              <a:rPr lang="en-US" dirty="0">
                <a:solidFill>
                  <a:srgbClr val="0070C0"/>
                </a:solidFill>
              </a:rPr>
              <a:t>counter-gradient direction</a:t>
            </a:r>
            <a:br>
              <a:rPr lang="en-US" dirty="0">
                <a:solidFill>
                  <a:srgbClr val="0070C0"/>
                </a:solidFill>
              </a:rPr>
            </a:br>
            <a:r>
              <a:rPr lang="en-US" dirty="0"/>
              <a:t>this accelerates the learning process and also helps avoiding convergence to a local minimum (as each batch may have different gradients)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591A4D61-5329-4DB9-B872-C680603A92BC}"/>
              </a:ext>
            </a:extLst>
          </p:cNvPr>
          <p:cNvSpPr/>
          <p:nvPr/>
        </p:nvSpPr>
        <p:spPr>
          <a:xfrm>
            <a:off x="4754881" y="3511375"/>
            <a:ext cx="4538748" cy="2703203"/>
          </a:xfrm>
          <a:custGeom>
            <a:avLst/>
            <a:gdLst>
              <a:gd name="connsiteX0" fmla="*/ 0 w 3791090"/>
              <a:gd name="connsiteY0" fmla="*/ 242558 h 2254348"/>
              <a:gd name="connsiteX1" fmla="*/ 889461 w 3791090"/>
              <a:gd name="connsiteY1" fmla="*/ 2254238 h 2254348"/>
              <a:gd name="connsiteX2" fmla="*/ 3532909 w 3791090"/>
              <a:gd name="connsiteY2" fmla="*/ 333998 h 2254348"/>
              <a:gd name="connsiteX3" fmla="*/ 3690850 w 3791090"/>
              <a:gd name="connsiteY3" fmla="*/ 1488 h 2254348"/>
              <a:gd name="connsiteX4" fmla="*/ 3690850 w 3791090"/>
              <a:gd name="connsiteY4" fmla="*/ 1488 h 2254348"/>
              <a:gd name="connsiteX5" fmla="*/ 3690850 w 3791090"/>
              <a:gd name="connsiteY5" fmla="*/ 1488 h 2254348"/>
              <a:gd name="connsiteX0" fmla="*/ 0 w 3791090"/>
              <a:gd name="connsiteY0" fmla="*/ 242558 h 2254348"/>
              <a:gd name="connsiteX1" fmla="*/ 889461 w 3791090"/>
              <a:gd name="connsiteY1" fmla="*/ 2254238 h 2254348"/>
              <a:gd name="connsiteX2" fmla="*/ 3532909 w 3791090"/>
              <a:gd name="connsiteY2" fmla="*/ 333998 h 2254348"/>
              <a:gd name="connsiteX3" fmla="*/ 3690850 w 3791090"/>
              <a:gd name="connsiteY3" fmla="*/ 1488 h 2254348"/>
              <a:gd name="connsiteX4" fmla="*/ 3690850 w 3791090"/>
              <a:gd name="connsiteY4" fmla="*/ 1488 h 2254348"/>
              <a:gd name="connsiteX0" fmla="*/ 0 w 3791090"/>
              <a:gd name="connsiteY0" fmla="*/ 242558 h 2254348"/>
              <a:gd name="connsiteX1" fmla="*/ 889461 w 3791090"/>
              <a:gd name="connsiteY1" fmla="*/ 2254238 h 2254348"/>
              <a:gd name="connsiteX2" fmla="*/ 3532909 w 3791090"/>
              <a:gd name="connsiteY2" fmla="*/ 333998 h 2254348"/>
              <a:gd name="connsiteX3" fmla="*/ 3690850 w 3791090"/>
              <a:gd name="connsiteY3" fmla="*/ 1488 h 2254348"/>
              <a:gd name="connsiteX0" fmla="*/ 0 w 3690850"/>
              <a:gd name="connsiteY0" fmla="*/ 241070 h 2265831"/>
              <a:gd name="connsiteX1" fmla="*/ 889461 w 3690850"/>
              <a:gd name="connsiteY1" fmla="*/ 2252750 h 2265831"/>
              <a:gd name="connsiteX2" fmla="*/ 2751513 w 3690850"/>
              <a:gd name="connsiteY2" fmla="*/ 1055718 h 2265831"/>
              <a:gd name="connsiteX3" fmla="*/ 3690850 w 3690850"/>
              <a:gd name="connsiteY3" fmla="*/ 0 h 2265831"/>
              <a:gd name="connsiteX0" fmla="*/ 0 w 3690850"/>
              <a:gd name="connsiteY0" fmla="*/ 241070 h 2117941"/>
              <a:gd name="connsiteX1" fmla="*/ 1704108 w 3690850"/>
              <a:gd name="connsiteY1" fmla="*/ 2103121 h 2117941"/>
              <a:gd name="connsiteX2" fmla="*/ 2751513 w 3690850"/>
              <a:gd name="connsiteY2" fmla="*/ 1055718 h 2117941"/>
              <a:gd name="connsiteX3" fmla="*/ 3690850 w 3690850"/>
              <a:gd name="connsiteY3" fmla="*/ 0 h 2117941"/>
              <a:gd name="connsiteX0" fmla="*/ 0 w 3690850"/>
              <a:gd name="connsiteY0" fmla="*/ 241070 h 2199046"/>
              <a:gd name="connsiteX1" fmla="*/ 1704108 w 3690850"/>
              <a:gd name="connsiteY1" fmla="*/ 2103121 h 2199046"/>
              <a:gd name="connsiteX2" fmla="*/ 2892829 w 3690850"/>
              <a:gd name="connsiteY2" fmla="*/ 1729049 h 2199046"/>
              <a:gd name="connsiteX3" fmla="*/ 3690850 w 3690850"/>
              <a:gd name="connsiteY3" fmla="*/ 0 h 2199046"/>
              <a:gd name="connsiteX0" fmla="*/ 0 w 3906981"/>
              <a:gd name="connsiteY0" fmla="*/ 0 h 2573058"/>
              <a:gd name="connsiteX1" fmla="*/ 1920239 w 3906981"/>
              <a:gd name="connsiteY1" fmla="*/ 2435629 h 2573058"/>
              <a:gd name="connsiteX2" fmla="*/ 3108960 w 3906981"/>
              <a:gd name="connsiteY2" fmla="*/ 2061557 h 2573058"/>
              <a:gd name="connsiteX3" fmla="*/ 3906981 w 3906981"/>
              <a:gd name="connsiteY3" fmla="*/ 332508 h 2573058"/>
              <a:gd name="connsiteX0" fmla="*/ 0 w 4538748"/>
              <a:gd name="connsiteY0" fmla="*/ 116379 h 2703203"/>
              <a:gd name="connsiteX1" fmla="*/ 1920239 w 4538748"/>
              <a:gd name="connsiteY1" fmla="*/ 2552008 h 2703203"/>
              <a:gd name="connsiteX2" fmla="*/ 3108960 w 4538748"/>
              <a:gd name="connsiteY2" fmla="*/ 2177936 h 2703203"/>
              <a:gd name="connsiteX3" fmla="*/ 4538748 w 4538748"/>
              <a:gd name="connsiteY3" fmla="*/ 0 h 2703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38748" h="2703203">
                <a:moveTo>
                  <a:pt x="0" y="116379"/>
                </a:moveTo>
                <a:cubicBezTo>
                  <a:pt x="150321" y="1114599"/>
                  <a:pt x="1402079" y="2208415"/>
                  <a:pt x="1920239" y="2552008"/>
                </a:cubicBezTo>
                <a:cubicBezTo>
                  <a:pt x="2438399" y="2895601"/>
                  <a:pt x="2672542" y="2603271"/>
                  <a:pt x="3108960" y="2177936"/>
                </a:cubicBezTo>
                <a:cubicBezTo>
                  <a:pt x="3545378" y="1752601"/>
                  <a:pt x="4538748" y="0"/>
                  <a:pt x="4538748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AAF0042-D7E8-4884-A411-5823A7473605}"/>
              </a:ext>
            </a:extLst>
          </p:cNvPr>
          <p:cNvCxnSpPr>
            <a:cxnSpLocks/>
          </p:cNvCxnSpPr>
          <p:nvPr/>
        </p:nvCxnSpPr>
        <p:spPr>
          <a:xfrm flipV="1">
            <a:off x="9218813" y="2912857"/>
            <a:ext cx="473826" cy="77308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51B1DFC-DAE3-46FA-987B-DCE2C10C2F8F}"/>
              </a:ext>
            </a:extLst>
          </p:cNvPr>
          <p:cNvCxnSpPr>
            <a:cxnSpLocks/>
          </p:cNvCxnSpPr>
          <p:nvPr/>
        </p:nvCxnSpPr>
        <p:spPr>
          <a:xfrm flipH="1">
            <a:off x="8994371" y="3584111"/>
            <a:ext cx="131555" cy="218208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41A2BB33-5FF3-4B6E-B8A1-6F67CD48BA8B}"/>
              </a:ext>
            </a:extLst>
          </p:cNvPr>
          <p:cNvCxnSpPr>
            <a:stCxn id="9" idx="2"/>
          </p:cNvCxnSpPr>
          <p:nvPr/>
        </p:nvCxnSpPr>
        <p:spPr>
          <a:xfrm rot="10800000" flipV="1">
            <a:off x="8038407" y="3511374"/>
            <a:ext cx="1103514" cy="197011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Left Brace 24">
            <a:extLst>
              <a:ext uri="{FF2B5EF4-FFF2-40B4-BE49-F238E27FC236}">
                <a16:creationId xmlns:a16="http://schemas.microsoft.com/office/drawing/2014/main" id="{6E49B14E-BE8A-45A0-AFB5-907C27911958}"/>
              </a:ext>
            </a:extLst>
          </p:cNvPr>
          <p:cNvSpPr/>
          <p:nvPr/>
        </p:nvSpPr>
        <p:spPr>
          <a:xfrm rot="5400000">
            <a:off x="8462667" y="2764318"/>
            <a:ext cx="221642" cy="107016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7211E98F-51F3-457B-8C54-7F7611B10B0A}"/>
                  </a:ext>
                </a:extLst>
              </p:cNvPr>
              <p:cNvSpPr/>
              <p:nvPr/>
            </p:nvSpPr>
            <p:spPr>
              <a:xfrm>
                <a:off x="7723003" y="2810591"/>
                <a:ext cx="173432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pt-B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𝑔𝑟𝑎𝑑𝑖𝑒𝑛𝑡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7211E98F-51F3-457B-8C54-7F7611B10B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3003" y="2810591"/>
                <a:ext cx="1734321" cy="369332"/>
              </a:xfrm>
              <a:prstGeom prst="rect">
                <a:avLst/>
              </a:prstGeom>
              <a:blipFill>
                <a:blip r:embed="rId2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863515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7ED0BC1-57E8-4881-8485-E9293697C9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Understanding convolutions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027D0E-58A5-4A39-BE64-5F098CF7F0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Practical Deep Learning workshop – Nathaniel Shimoni ©</a:t>
            </a:r>
            <a:endParaRPr lang="he-I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E7EC86-D94E-4A5F-BEDF-2C13BE0A83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614" y="1157985"/>
            <a:ext cx="9476509" cy="436550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84CC87E-7944-4499-B4A8-237669FABF8B}"/>
              </a:ext>
            </a:extLst>
          </p:cNvPr>
          <p:cNvSpPr/>
          <p:nvPr/>
        </p:nvSpPr>
        <p:spPr>
          <a:xfrm>
            <a:off x="690416" y="5797982"/>
            <a:ext cx="46882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Taken from content on </a:t>
            </a:r>
            <a:r>
              <a:rPr lang="en-US" dirty="0">
                <a:hlinkClick r:id="rId4"/>
              </a:rPr>
              <a:t>fast.ai </a:t>
            </a:r>
            <a:r>
              <a:rPr lang="en-US" dirty="0"/>
              <a:t>course notebooks</a:t>
            </a:r>
          </a:p>
        </p:txBody>
      </p:sp>
    </p:spTree>
    <p:extLst>
      <p:ext uri="{BB962C8B-B14F-4D97-AF65-F5344CB8AC3E}">
        <p14:creationId xmlns:p14="http://schemas.microsoft.com/office/powerpoint/2010/main" val="22773896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5170E3F-15AC-4CEA-8FEE-96CE882BF1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NN intuition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2F9E84-27E2-468D-8513-FA64EDAFA6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Practical Deep Learning workshop – Nathaniel Shimoni ©</a:t>
            </a:r>
            <a:endParaRPr lang="he-IL" dirty="0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A22F7C7A-C76E-4413-8A56-6A6E446501F6}"/>
              </a:ext>
            </a:extLst>
          </p:cNvPr>
          <p:cNvSpPr/>
          <p:nvPr/>
        </p:nvSpPr>
        <p:spPr>
          <a:xfrm>
            <a:off x="271848" y="914401"/>
            <a:ext cx="7881551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 Fake-estate TLV tries to estimate the true value of a house </a:t>
            </a:r>
          </a:p>
          <a:p>
            <a:endParaRPr lang="en-US" sz="3200" dirty="0"/>
          </a:p>
          <a:p>
            <a:r>
              <a:rPr lang="en-US" sz="3200" dirty="0"/>
              <a:t>They collect many features about houses in the imaginary area of their vacancies in TLV</a:t>
            </a:r>
          </a:p>
          <a:p>
            <a:endParaRPr lang="en-US" sz="3200" dirty="0"/>
          </a:p>
          <a:p>
            <a:r>
              <a:rPr lang="en-US" sz="3200" dirty="0"/>
              <a:t>We can now gather these features and use some weights per each feature and learn some function that will map from them to the price of a new house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67C8EFC-5F0A-4C19-A7B4-E94436ED9570}"/>
              </a:ext>
            </a:extLst>
          </p:cNvPr>
          <p:cNvSpPr/>
          <p:nvPr/>
        </p:nvSpPr>
        <p:spPr>
          <a:xfrm>
            <a:off x="8508569" y="1565329"/>
            <a:ext cx="3037668" cy="20621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Fake Estate</a:t>
            </a:r>
          </a:p>
          <a:p>
            <a:pPr algn="ctr"/>
            <a:r>
              <a:rPr lang="en-US" sz="3200" dirty="0"/>
              <a:t>TLV</a:t>
            </a:r>
          </a:p>
        </p:txBody>
      </p:sp>
      <p:sp>
        <p:nvSpPr>
          <p:cNvPr id="6" name="Isosceles Triangle 5">
            <a:extLst>
              <a:ext uri="{FF2B5EF4-FFF2-40B4-BE49-F238E27FC236}">
                <a16:creationId xmlns:a16="http://schemas.microsoft.com/office/drawing/2014/main" id="{B41D7F1E-BF31-449B-948B-7BB26D2CEEE7}"/>
              </a:ext>
            </a:extLst>
          </p:cNvPr>
          <p:cNvSpPr/>
          <p:nvPr/>
        </p:nvSpPr>
        <p:spPr>
          <a:xfrm>
            <a:off x="8153399" y="926841"/>
            <a:ext cx="3766753" cy="638488"/>
          </a:xfrm>
          <a:prstGeom prst="triangl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6241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7ED0BC1-57E8-4881-8485-E9293697C9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Understanding convolutions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027D0E-58A5-4A39-BE64-5F098CF7F0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Practical Deep Learning workshop – Nathaniel Shimoni ©</a:t>
            </a:r>
            <a:endParaRPr lang="he-IL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A217194-F77B-4E79-AE24-6E51CA86BE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949" y="1296348"/>
            <a:ext cx="10638905" cy="488380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3CBDFD5-9743-447D-8816-1CB84B4BA269}"/>
              </a:ext>
            </a:extLst>
          </p:cNvPr>
          <p:cNvSpPr/>
          <p:nvPr/>
        </p:nvSpPr>
        <p:spPr>
          <a:xfrm>
            <a:off x="283092" y="6094207"/>
            <a:ext cx="46882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Taken from content on </a:t>
            </a:r>
            <a:r>
              <a:rPr lang="en-US" dirty="0">
                <a:hlinkClick r:id="rId4"/>
              </a:rPr>
              <a:t>fast.ai </a:t>
            </a:r>
            <a:r>
              <a:rPr lang="en-US" dirty="0"/>
              <a:t>course notebooks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4A67704-49C9-4324-B3C0-834EB64B8077}"/>
              </a:ext>
            </a:extLst>
          </p:cNvPr>
          <p:cNvSpPr/>
          <p:nvPr/>
        </p:nvSpPr>
        <p:spPr>
          <a:xfrm>
            <a:off x="858982" y="828299"/>
            <a:ext cx="43755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Understanding the concept of receptive field</a:t>
            </a:r>
          </a:p>
        </p:txBody>
      </p:sp>
    </p:spTree>
    <p:extLst>
      <p:ext uri="{BB962C8B-B14F-4D97-AF65-F5344CB8AC3E}">
        <p14:creationId xmlns:p14="http://schemas.microsoft.com/office/powerpoint/2010/main" val="36391655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C2EC81A-D877-479D-B917-0A1A3ED564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6718" y="5801468"/>
            <a:ext cx="11905673" cy="39130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hlinkClick r:id="rId3"/>
              </a:rPr>
              <a:t>Visualizing and Understanding Convolutional Networks - Matthew D. </a:t>
            </a:r>
            <a:r>
              <a:rPr lang="en-US" sz="1800" dirty="0" err="1">
                <a:hlinkClick r:id="rId3"/>
              </a:rPr>
              <a:t>Zeiler</a:t>
            </a:r>
            <a:r>
              <a:rPr lang="en-US" sz="1800" dirty="0"/>
              <a:t>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0C8F35-3FE7-428C-8E59-51D7A325E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Understanding convolutions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71D228-A41C-452C-A475-B7B086F575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Practical Deep Learning workshop – Nathaniel Shimoni ©</a:t>
            </a:r>
            <a:endParaRPr lang="he-IL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AA4A576-65EA-4F62-A66D-E79C8A8FE0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91" y="767524"/>
            <a:ext cx="12192000" cy="4657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6750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C2EC81A-D877-479D-B917-0A1A3ED564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7017" y="5785657"/>
            <a:ext cx="11905673" cy="39130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hlinkClick r:id="rId3"/>
              </a:rPr>
              <a:t>Visualizing and Understanding Convolutional Networks - Matthew D. </a:t>
            </a:r>
            <a:r>
              <a:rPr lang="en-US" sz="1800" dirty="0" err="1">
                <a:hlinkClick r:id="rId3"/>
              </a:rPr>
              <a:t>Zeiler</a:t>
            </a:r>
            <a:r>
              <a:rPr lang="en-US" sz="1800" dirty="0"/>
              <a:t>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0C8F35-3FE7-428C-8E59-51D7A325E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Understanding convolutions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71D228-A41C-452C-A475-B7B086F575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Practical Deep Learning workshop – Nathaniel Shimoni ©</a:t>
            </a:r>
            <a:endParaRPr lang="he-IL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48C4399-FE07-4010-BDA7-18F5F39C51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113929"/>
            <a:ext cx="12192000" cy="4630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7037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C2EC81A-D877-479D-B917-0A1A3ED564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7501" y="5491018"/>
            <a:ext cx="3096028" cy="8349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hlinkClick r:id="rId3"/>
              </a:rPr>
              <a:t>Visualizing and Understanding Convolutional Networks - Matthew D. </a:t>
            </a:r>
            <a:r>
              <a:rPr lang="en-US" sz="1800" dirty="0" err="1">
                <a:hlinkClick r:id="rId3"/>
              </a:rPr>
              <a:t>Zeiler</a:t>
            </a:r>
            <a:r>
              <a:rPr lang="en-US" sz="1800" dirty="0"/>
              <a:t>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0C8F35-3FE7-428C-8E59-51D7A325E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Understanding convolutions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71D228-A41C-452C-A475-B7B086F575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Practical Deep Learning workshop – Nathaniel Shimoni ©</a:t>
            </a:r>
            <a:endParaRPr lang="he-IL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468D8F3-67E5-4317-AFD3-C6046140C5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3305" y="827578"/>
            <a:ext cx="8629385" cy="5349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4684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1C4FEB9-1F91-46EB-925A-47D617277F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38616" y="757881"/>
            <a:ext cx="4176584" cy="5419082"/>
          </a:xfrm>
        </p:spPr>
        <p:txBody>
          <a:bodyPr/>
          <a:lstStyle/>
          <a:p>
            <a:r>
              <a:rPr lang="en-US" dirty="0"/>
              <a:t>Gradient Decent</a:t>
            </a:r>
          </a:p>
          <a:p>
            <a:r>
              <a:rPr lang="en-US" dirty="0"/>
              <a:t>Stochastic Gradient Decent</a:t>
            </a:r>
          </a:p>
          <a:p>
            <a:r>
              <a:rPr lang="en-US" dirty="0" err="1"/>
              <a:t>RMSprop</a:t>
            </a:r>
            <a:endParaRPr lang="en-US" dirty="0"/>
          </a:p>
          <a:p>
            <a:r>
              <a:rPr lang="en-US" dirty="0" err="1"/>
              <a:t>Adagrad</a:t>
            </a:r>
            <a:endParaRPr lang="en-US" dirty="0"/>
          </a:p>
          <a:p>
            <a:r>
              <a:rPr lang="en-US" dirty="0" err="1"/>
              <a:t>Adadelta</a:t>
            </a:r>
            <a:endParaRPr lang="en-US" dirty="0"/>
          </a:p>
          <a:p>
            <a:r>
              <a:rPr lang="en-US" dirty="0"/>
              <a:t>Adam</a:t>
            </a:r>
          </a:p>
          <a:p>
            <a:r>
              <a:rPr lang="en-US" dirty="0" err="1"/>
              <a:t>Nadam</a:t>
            </a:r>
            <a:endParaRPr lang="en-US" dirty="0"/>
          </a:p>
          <a:p>
            <a:r>
              <a:rPr lang="en-US" dirty="0"/>
              <a:t>Cyclic learning rate</a:t>
            </a:r>
          </a:p>
          <a:p>
            <a:r>
              <a:rPr lang="en-US" dirty="0"/>
              <a:t>One cycle method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F0435F8-B274-4188-B3AC-B5A854A56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building blocks – cont. from last lesson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8FCA39-53B1-425D-B020-64595AABFC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Practical Deep Learning workshop – Nathaniel Shimoni ©</a:t>
            </a:r>
            <a:endParaRPr lang="he-IL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14C743D-5920-4D60-A66E-A13F3703EA1C}"/>
              </a:ext>
            </a:extLst>
          </p:cNvPr>
          <p:cNvSpPr/>
          <p:nvPr/>
        </p:nvSpPr>
        <p:spPr>
          <a:xfrm>
            <a:off x="271849" y="914401"/>
            <a:ext cx="3048000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Layers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Activations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losses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70C0"/>
                </a:solidFill>
              </a:rPr>
              <a:t>Optimizers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05C796-FA5E-40B0-B8C4-78A2F1F903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0801" y="985257"/>
            <a:ext cx="5321204" cy="293759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C164854-589F-4EFB-8BDD-4B8A368EECAF}"/>
              </a:ext>
            </a:extLst>
          </p:cNvPr>
          <p:cNvSpPr/>
          <p:nvPr/>
        </p:nvSpPr>
        <p:spPr>
          <a:xfrm>
            <a:off x="7785831" y="3809165"/>
            <a:ext cx="3815542" cy="2273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rgbClr val="0070C0"/>
                </a:solidFill>
              </a:rPr>
              <a:t>Source: </a:t>
            </a:r>
            <a:r>
              <a:rPr lang="en-US" sz="1100" dirty="0">
                <a:solidFill>
                  <a:srgbClr val="0070C0"/>
                </a:solidFill>
                <a:hlinkClick r:id="rId4"/>
              </a:rPr>
              <a:t>www.deeplearningbook.org</a:t>
            </a:r>
            <a:r>
              <a:rPr lang="en-US" sz="1100" dirty="0">
                <a:solidFill>
                  <a:srgbClr val="0070C0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793702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1C4FEB9-1F91-46EB-925A-47D617277F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995" y="871569"/>
            <a:ext cx="4176584" cy="5419082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Gradient Decent</a:t>
            </a:r>
          </a:p>
          <a:p>
            <a:r>
              <a:rPr lang="en-US" dirty="0"/>
              <a:t>Stochastic Gradient Decent</a:t>
            </a:r>
          </a:p>
          <a:p>
            <a:r>
              <a:rPr lang="en-US" dirty="0" err="1"/>
              <a:t>RMSprop</a:t>
            </a:r>
            <a:endParaRPr lang="en-US" dirty="0"/>
          </a:p>
          <a:p>
            <a:r>
              <a:rPr lang="en-US" dirty="0" err="1"/>
              <a:t>Adagrad</a:t>
            </a:r>
            <a:endParaRPr lang="en-US" dirty="0"/>
          </a:p>
          <a:p>
            <a:r>
              <a:rPr lang="en-US" dirty="0" err="1"/>
              <a:t>Adadelta</a:t>
            </a:r>
            <a:endParaRPr lang="en-US" dirty="0"/>
          </a:p>
          <a:p>
            <a:r>
              <a:rPr lang="en-US" dirty="0"/>
              <a:t>Adam</a:t>
            </a:r>
          </a:p>
          <a:p>
            <a:r>
              <a:rPr lang="en-US" dirty="0" err="1"/>
              <a:t>Nadam</a:t>
            </a:r>
            <a:endParaRPr lang="en-US" dirty="0"/>
          </a:p>
          <a:p>
            <a:r>
              <a:rPr lang="en-US" dirty="0"/>
              <a:t>Cyclic learning rate</a:t>
            </a:r>
          </a:p>
          <a:p>
            <a:r>
              <a:rPr lang="en-US" dirty="0"/>
              <a:t>One cycle method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F0435F8-B274-4188-B3AC-B5A854A56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optimizers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8FCA39-53B1-425D-B020-64595AABFC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Practical Deep Learning workshop – Nathaniel Shimoni ©</a:t>
            </a:r>
            <a:endParaRPr lang="he-IL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7D94B03-A45A-443F-B6ED-6EE7D8A67517}"/>
              </a:ext>
            </a:extLst>
          </p:cNvPr>
          <p:cNvSpPr/>
          <p:nvPr/>
        </p:nvSpPr>
        <p:spPr>
          <a:xfrm>
            <a:off x="9141921" y="2986349"/>
            <a:ext cx="153785" cy="14547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AD65214-1240-4B0B-8D4F-C07A3DA86EB9}"/>
                  </a:ext>
                </a:extLst>
              </p:cNvPr>
              <p:cNvSpPr txBox="1"/>
              <p:nvPr/>
            </p:nvSpPr>
            <p:spPr>
              <a:xfrm>
                <a:off x="4123112" y="871569"/>
                <a:ext cx="5760721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Compute the </a:t>
                </a:r>
                <a:r>
                  <a:rPr lang="en-US" dirty="0">
                    <a:solidFill>
                      <a:srgbClr val="0070C0"/>
                    </a:solidFill>
                  </a:rPr>
                  <a:t>gradients with respect to the weights</a:t>
                </a:r>
                <a:r>
                  <a:rPr lang="en-US" dirty="0"/>
                  <a:t> using the entire training data and perform a step of size </a:t>
                </a:r>
                <a14:m>
                  <m:oMath xmlns:m="http://schemas.openxmlformats.org/officeDocument/2006/math">
                    <m:r>
                      <a:rPr lang="pt-B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n-US" dirty="0"/>
                  <a:t> (eta),</a:t>
                </a:r>
                <a:br>
                  <a:rPr lang="en-US" dirty="0"/>
                </a:br>
                <a:r>
                  <a:rPr lang="en-US" dirty="0"/>
                  <a:t>also called learning rate, in the </a:t>
                </a:r>
                <a:r>
                  <a:rPr lang="en-US" dirty="0">
                    <a:solidFill>
                      <a:srgbClr val="0070C0"/>
                    </a:solidFill>
                  </a:rPr>
                  <a:t>counter-gradient direction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AD65214-1240-4B0B-8D4F-C07A3DA86E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3112" y="871569"/>
                <a:ext cx="5760721" cy="923330"/>
              </a:xfrm>
              <a:prstGeom prst="rect">
                <a:avLst/>
              </a:prstGeom>
              <a:blipFill>
                <a:blip r:embed="rId3"/>
                <a:stretch>
                  <a:fillRect l="-847" t="-3974" b="-9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591A4D61-5329-4DB9-B872-C680603A92BC}"/>
              </a:ext>
            </a:extLst>
          </p:cNvPr>
          <p:cNvSpPr/>
          <p:nvPr/>
        </p:nvSpPr>
        <p:spPr>
          <a:xfrm>
            <a:off x="4754881" y="3059085"/>
            <a:ext cx="4538748" cy="2703203"/>
          </a:xfrm>
          <a:custGeom>
            <a:avLst/>
            <a:gdLst>
              <a:gd name="connsiteX0" fmla="*/ 0 w 3791090"/>
              <a:gd name="connsiteY0" fmla="*/ 242558 h 2254348"/>
              <a:gd name="connsiteX1" fmla="*/ 889461 w 3791090"/>
              <a:gd name="connsiteY1" fmla="*/ 2254238 h 2254348"/>
              <a:gd name="connsiteX2" fmla="*/ 3532909 w 3791090"/>
              <a:gd name="connsiteY2" fmla="*/ 333998 h 2254348"/>
              <a:gd name="connsiteX3" fmla="*/ 3690850 w 3791090"/>
              <a:gd name="connsiteY3" fmla="*/ 1488 h 2254348"/>
              <a:gd name="connsiteX4" fmla="*/ 3690850 w 3791090"/>
              <a:gd name="connsiteY4" fmla="*/ 1488 h 2254348"/>
              <a:gd name="connsiteX5" fmla="*/ 3690850 w 3791090"/>
              <a:gd name="connsiteY5" fmla="*/ 1488 h 2254348"/>
              <a:gd name="connsiteX0" fmla="*/ 0 w 3791090"/>
              <a:gd name="connsiteY0" fmla="*/ 242558 h 2254348"/>
              <a:gd name="connsiteX1" fmla="*/ 889461 w 3791090"/>
              <a:gd name="connsiteY1" fmla="*/ 2254238 h 2254348"/>
              <a:gd name="connsiteX2" fmla="*/ 3532909 w 3791090"/>
              <a:gd name="connsiteY2" fmla="*/ 333998 h 2254348"/>
              <a:gd name="connsiteX3" fmla="*/ 3690850 w 3791090"/>
              <a:gd name="connsiteY3" fmla="*/ 1488 h 2254348"/>
              <a:gd name="connsiteX4" fmla="*/ 3690850 w 3791090"/>
              <a:gd name="connsiteY4" fmla="*/ 1488 h 2254348"/>
              <a:gd name="connsiteX0" fmla="*/ 0 w 3791090"/>
              <a:gd name="connsiteY0" fmla="*/ 242558 h 2254348"/>
              <a:gd name="connsiteX1" fmla="*/ 889461 w 3791090"/>
              <a:gd name="connsiteY1" fmla="*/ 2254238 h 2254348"/>
              <a:gd name="connsiteX2" fmla="*/ 3532909 w 3791090"/>
              <a:gd name="connsiteY2" fmla="*/ 333998 h 2254348"/>
              <a:gd name="connsiteX3" fmla="*/ 3690850 w 3791090"/>
              <a:gd name="connsiteY3" fmla="*/ 1488 h 2254348"/>
              <a:gd name="connsiteX0" fmla="*/ 0 w 3690850"/>
              <a:gd name="connsiteY0" fmla="*/ 241070 h 2265831"/>
              <a:gd name="connsiteX1" fmla="*/ 889461 w 3690850"/>
              <a:gd name="connsiteY1" fmla="*/ 2252750 h 2265831"/>
              <a:gd name="connsiteX2" fmla="*/ 2751513 w 3690850"/>
              <a:gd name="connsiteY2" fmla="*/ 1055718 h 2265831"/>
              <a:gd name="connsiteX3" fmla="*/ 3690850 w 3690850"/>
              <a:gd name="connsiteY3" fmla="*/ 0 h 2265831"/>
              <a:gd name="connsiteX0" fmla="*/ 0 w 3690850"/>
              <a:gd name="connsiteY0" fmla="*/ 241070 h 2117941"/>
              <a:gd name="connsiteX1" fmla="*/ 1704108 w 3690850"/>
              <a:gd name="connsiteY1" fmla="*/ 2103121 h 2117941"/>
              <a:gd name="connsiteX2" fmla="*/ 2751513 w 3690850"/>
              <a:gd name="connsiteY2" fmla="*/ 1055718 h 2117941"/>
              <a:gd name="connsiteX3" fmla="*/ 3690850 w 3690850"/>
              <a:gd name="connsiteY3" fmla="*/ 0 h 2117941"/>
              <a:gd name="connsiteX0" fmla="*/ 0 w 3690850"/>
              <a:gd name="connsiteY0" fmla="*/ 241070 h 2199046"/>
              <a:gd name="connsiteX1" fmla="*/ 1704108 w 3690850"/>
              <a:gd name="connsiteY1" fmla="*/ 2103121 h 2199046"/>
              <a:gd name="connsiteX2" fmla="*/ 2892829 w 3690850"/>
              <a:gd name="connsiteY2" fmla="*/ 1729049 h 2199046"/>
              <a:gd name="connsiteX3" fmla="*/ 3690850 w 3690850"/>
              <a:gd name="connsiteY3" fmla="*/ 0 h 2199046"/>
              <a:gd name="connsiteX0" fmla="*/ 0 w 3906981"/>
              <a:gd name="connsiteY0" fmla="*/ 0 h 2573058"/>
              <a:gd name="connsiteX1" fmla="*/ 1920239 w 3906981"/>
              <a:gd name="connsiteY1" fmla="*/ 2435629 h 2573058"/>
              <a:gd name="connsiteX2" fmla="*/ 3108960 w 3906981"/>
              <a:gd name="connsiteY2" fmla="*/ 2061557 h 2573058"/>
              <a:gd name="connsiteX3" fmla="*/ 3906981 w 3906981"/>
              <a:gd name="connsiteY3" fmla="*/ 332508 h 2573058"/>
              <a:gd name="connsiteX0" fmla="*/ 0 w 4538748"/>
              <a:gd name="connsiteY0" fmla="*/ 116379 h 2703203"/>
              <a:gd name="connsiteX1" fmla="*/ 1920239 w 4538748"/>
              <a:gd name="connsiteY1" fmla="*/ 2552008 h 2703203"/>
              <a:gd name="connsiteX2" fmla="*/ 3108960 w 4538748"/>
              <a:gd name="connsiteY2" fmla="*/ 2177936 h 2703203"/>
              <a:gd name="connsiteX3" fmla="*/ 4538748 w 4538748"/>
              <a:gd name="connsiteY3" fmla="*/ 0 h 2703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38748" h="2703203">
                <a:moveTo>
                  <a:pt x="0" y="116379"/>
                </a:moveTo>
                <a:cubicBezTo>
                  <a:pt x="150321" y="1114599"/>
                  <a:pt x="1402079" y="2208415"/>
                  <a:pt x="1920239" y="2552008"/>
                </a:cubicBezTo>
                <a:cubicBezTo>
                  <a:pt x="2438399" y="2895601"/>
                  <a:pt x="2672542" y="2603271"/>
                  <a:pt x="3108960" y="2177936"/>
                </a:cubicBezTo>
                <a:cubicBezTo>
                  <a:pt x="3545378" y="1752601"/>
                  <a:pt x="4538748" y="0"/>
                  <a:pt x="4538748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AAF0042-D7E8-4884-A411-5823A7473605}"/>
              </a:ext>
            </a:extLst>
          </p:cNvPr>
          <p:cNvCxnSpPr>
            <a:cxnSpLocks/>
          </p:cNvCxnSpPr>
          <p:nvPr/>
        </p:nvCxnSpPr>
        <p:spPr>
          <a:xfrm flipV="1">
            <a:off x="9218813" y="2460567"/>
            <a:ext cx="473826" cy="77308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51B1DFC-DAE3-46FA-987B-DCE2C10C2F8F}"/>
              </a:ext>
            </a:extLst>
          </p:cNvPr>
          <p:cNvCxnSpPr>
            <a:cxnSpLocks/>
          </p:cNvCxnSpPr>
          <p:nvPr/>
        </p:nvCxnSpPr>
        <p:spPr>
          <a:xfrm flipH="1">
            <a:off x="8994371" y="3131821"/>
            <a:ext cx="131555" cy="218208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41A2BB33-5FF3-4B6E-B8A1-6F67CD48BA8B}"/>
              </a:ext>
            </a:extLst>
          </p:cNvPr>
          <p:cNvCxnSpPr>
            <a:stCxn id="9" idx="2"/>
          </p:cNvCxnSpPr>
          <p:nvPr/>
        </p:nvCxnSpPr>
        <p:spPr>
          <a:xfrm rot="10800000" flipV="1">
            <a:off x="8038407" y="3059084"/>
            <a:ext cx="1103514" cy="197011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Left Brace 24">
            <a:extLst>
              <a:ext uri="{FF2B5EF4-FFF2-40B4-BE49-F238E27FC236}">
                <a16:creationId xmlns:a16="http://schemas.microsoft.com/office/drawing/2014/main" id="{6E49B14E-BE8A-45A0-AFB5-907C27911958}"/>
              </a:ext>
            </a:extLst>
          </p:cNvPr>
          <p:cNvSpPr/>
          <p:nvPr/>
        </p:nvSpPr>
        <p:spPr>
          <a:xfrm rot="5400000">
            <a:off x="8462667" y="2312028"/>
            <a:ext cx="221642" cy="107016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7211E98F-51F3-457B-8C54-7F7611B10B0A}"/>
                  </a:ext>
                </a:extLst>
              </p:cNvPr>
              <p:cNvSpPr/>
              <p:nvPr/>
            </p:nvSpPr>
            <p:spPr>
              <a:xfrm>
                <a:off x="7723003" y="2358301"/>
                <a:ext cx="173432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pt-B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𝑔𝑟𝑎𝑑𝑖𝑒𝑛𝑡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7211E98F-51F3-457B-8C54-7F7611B10B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3003" y="2358301"/>
                <a:ext cx="1734321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725916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1C4FEB9-1F91-46EB-925A-47D617277F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995" y="871569"/>
            <a:ext cx="4176584" cy="5419082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Gradient Decent</a:t>
            </a:r>
          </a:p>
          <a:p>
            <a:r>
              <a:rPr lang="en-US" dirty="0"/>
              <a:t>Stochastic Gradient Decent</a:t>
            </a:r>
          </a:p>
          <a:p>
            <a:r>
              <a:rPr lang="en-US" dirty="0" err="1"/>
              <a:t>RMSprop</a:t>
            </a:r>
            <a:endParaRPr lang="en-US" dirty="0"/>
          </a:p>
          <a:p>
            <a:r>
              <a:rPr lang="en-US" dirty="0" err="1"/>
              <a:t>Adagrad</a:t>
            </a:r>
            <a:endParaRPr lang="en-US" dirty="0"/>
          </a:p>
          <a:p>
            <a:r>
              <a:rPr lang="en-US" dirty="0" err="1"/>
              <a:t>Adadelta</a:t>
            </a:r>
            <a:endParaRPr lang="en-US" dirty="0"/>
          </a:p>
          <a:p>
            <a:r>
              <a:rPr lang="en-US" dirty="0"/>
              <a:t>Adam</a:t>
            </a:r>
          </a:p>
          <a:p>
            <a:r>
              <a:rPr lang="en-US" dirty="0" err="1"/>
              <a:t>Nadam</a:t>
            </a:r>
            <a:endParaRPr lang="en-US" dirty="0"/>
          </a:p>
          <a:p>
            <a:r>
              <a:rPr lang="en-US" dirty="0"/>
              <a:t>Cyclic learning rate</a:t>
            </a:r>
          </a:p>
          <a:p>
            <a:r>
              <a:rPr lang="en-US" dirty="0"/>
              <a:t>One cycle method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F0435F8-B274-4188-B3AC-B5A854A56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optimizers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8FCA39-53B1-425D-B020-64595AABFC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Practical Deep Learning workshop – Nathaniel Shimoni ©</a:t>
            </a:r>
            <a:endParaRPr lang="he-IL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7D94B03-A45A-443F-B6ED-6EE7D8A67517}"/>
              </a:ext>
            </a:extLst>
          </p:cNvPr>
          <p:cNvSpPr/>
          <p:nvPr/>
        </p:nvSpPr>
        <p:spPr>
          <a:xfrm>
            <a:off x="9141921" y="2986349"/>
            <a:ext cx="153785" cy="14547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AD65214-1240-4B0B-8D4F-C07A3DA86EB9}"/>
                  </a:ext>
                </a:extLst>
              </p:cNvPr>
              <p:cNvSpPr txBox="1"/>
              <p:nvPr/>
            </p:nvSpPr>
            <p:spPr>
              <a:xfrm>
                <a:off x="4123112" y="871569"/>
                <a:ext cx="5760721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Compute the </a:t>
                </a:r>
                <a:r>
                  <a:rPr lang="en-US" dirty="0">
                    <a:solidFill>
                      <a:srgbClr val="0070C0"/>
                    </a:solidFill>
                  </a:rPr>
                  <a:t>gradients with respect to the weights</a:t>
                </a:r>
                <a:r>
                  <a:rPr lang="en-US" dirty="0"/>
                  <a:t> using the entire training data and perform a step of size </a:t>
                </a:r>
                <a14:m>
                  <m:oMath xmlns:m="http://schemas.openxmlformats.org/officeDocument/2006/math">
                    <m:r>
                      <a:rPr lang="pt-B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n-US" dirty="0"/>
                  <a:t> (eta),</a:t>
                </a:r>
                <a:br>
                  <a:rPr lang="en-US" dirty="0"/>
                </a:br>
                <a:r>
                  <a:rPr lang="en-US" dirty="0"/>
                  <a:t>also called learning rate, in the </a:t>
                </a:r>
                <a:r>
                  <a:rPr lang="en-US" dirty="0">
                    <a:solidFill>
                      <a:srgbClr val="0070C0"/>
                    </a:solidFill>
                  </a:rPr>
                  <a:t>counter-gradient direction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AD65214-1240-4B0B-8D4F-C07A3DA86E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3112" y="871569"/>
                <a:ext cx="5760721" cy="923330"/>
              </a:xfrm>
              <a:prstGeom prst="rect">
                <a:avLst/>
              </a:prstGeom>
              <a:blipFill>
                <a:blip r:embed="rId3"/>
                <a:stretch>
                  <a:fillRect l="-847" t="-3974" b="-9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591A4D61-5329-4DB9-B872-C680603A92BC}"/>
              </a:ext>
            </a:extLst>
          </p:cNvPr>
          <p:cNvSpPr/>
          <p:nvPr/>
        </p:nvSpPr>
        <p:spPr>
          <a:xfrm>
            <a:off x="4754881" y="3059085"/>
            <a:ext cx="4538748" cy="2703203"/>
          </a:xfrm>
          <a:custGeom>
            <a:avLst/>
            <a:gdLst>
              <a:gd name="connsiteX0" fmla="*/ 0 w 3791090"/>
              <a:gd name="connsiteY0" fmla="*/ 242558 h 2254348"/>
              <a:gd name="connsiteX1" fmla="*/ 889461 w 3791090"/>
              <a:gd name="connsiteY1" fmla="*/ 2254238 h 2254348"/>
              <a:gd name="connsiteX2" fmla="*/ 3532909 w 3791090"/>
              <a:gd name="connsiteY2" fmla="*/ 333998 h 2254348"/>
              <a:gd name="connsiteX3" fmla="*/ 3690850 w 3791090"/>
              <a:gd name="connsiteY3" fmla="*/ 1488 h 2254348"/>
              <a:gd name="connsiteX4" fmla="*/ 3690850 w 3791090"/>
              <a:gd name="connsiteY4" fmla="*/ 1488 h 2254348"/>
              <a:gd name="connsiteX5" fmla="*/ 3690850 w 3791090"/>
              <a:gd name="connsiteY5" fmla="*/ 1488 h 2254348"/>
              <a:gd name="connsiteX0" fmla="*/ 0 w 3791090"/>
              <a:gd name="connsiteY0" fmla="*/ 242558 h 2254348"/>
              <a:gd name="connsiteX1" fmla="*/ 889461 w 3791090"/>
              <a:gd name="connsiteY1" fmla="*/ 2254238 h 2254348"/>
              <a:gd name="connsiteX2" fmla="*/ 3532909 w 3791090"/>
              <a:gd name="connsiteY2" fmla="*/ 333998 h 2254348"/>
              <a:gd name="connsiteX3" fmla="*/ 3690850 w 3791090"/>
              <a:gd name="connsiteY3" fmla="*/ 1488 h 2254348"/>
              <a:gd name="connsiteX4" fmla="*/ 3690850 w 3791090"/>
              <a:gd name="connsiteY4" fmla="*/ 1488 h 2254348"/>
              <a:gd name="connsiteX0" fmla="*/ 0 w 3791090"/>
              <a:gd name="connsiteY0" fmla="*/ 242558 h 2254348"/>
              <a:gd name="connsiteX1" fmla="*/ 889461 w 3791090"/>
              <a:gd name="connsiteY1" fmla="*/ 2254238 h 2254348"/>
              <a:gd name="connsiteX2" fmla="*/ 3532909 w 3791090"/>
              <a:gd name="connsiteY2" fmla="*/ 333998 h 2254348"/>
              <a:gd name="connsiteX3" fmla="*/ 3690850 w 3791090"/>
              <a:gd name="connsiteY3" fmla="*/ 1488 h 2254348"/>
              <a:gd name="connsiteX0" fmla="*/ 0 w 3690850"/>
              <a:gd name="connsiteY0" fmla="*/ 241070 h 2265831"/>
              <a:gd name="connsiteX1" fmla="*/ 889461 w 3690850"/>
              <a:gd name="connsiteY1" fmla="*/ 2252750 h 2265831"/>
              <a:gd name="connsiteX2" fmla="*/ 2751513 w 3690850"/>
              <a:gd name="connsiteY2" fmla="*/ 1055718 h 2265831"/>
              <a:gd name="connsiteX3" fmla="*/ 3690850 w 3690850"/>
              <a:gd name="connsiteY3" fmla="*/ 0 h 2265831"/>
              <a:gd name="connsiteX0" fmla="*/ 0 w 3690850"/>
              <a:gd name="connsiteY0" fmla="*/ 241070 h 2117941"/>
              <a:gd name="connsiteX1" fmla="*/ 1704108 w 3690850"/>
              <a:gd name="connsiteY1" fmla="*/ 2103121 h 2117941"/>
              <a:gd name="connsiteX2" fmla="*/ 2751513 w 3690850"/>
              <a:gd name="connsiteY2" fmla="*/ 1055718 h 2117941"/>
              <a:gd name="connsiteX3" fmla="*/ 3690850 w 3690850"/>
              <a:gd name="connsiteY3" fmla="*/ 0 h 2117941"/>
              <a:gd name="connsiteX0" fmla="*/ 0 w 3690850"/>
              <a:gd name="connsiteY0" fmla="*/ 241070 h 2199046"/>
              <a:gd name="connsiteX1" fmla="*/ 1704108 w 3690850"/>
              <a:gd name="connsiteY1" fmla="*/ 2103121 h 2199046"/>
              <a:gd name="connsiteX2" fmla="*/ 2892829 w 3690850"/>
              <a:gd name="connsiteY2" fmla="*/ 1729049 h 2199046"/>
              <a:gd name="connsiteX3" fmla="*/ 3690850 w 3690850"/>
              <a:gd name="connsiteY3" fmla="*/ 0 h 2199046"/>
              <a:gd name="connsiteX0" fmla="*/ 0 w 3906981"/>
              <a:gd name="connsiteY0" fmla="*/ 0 h 2573058"/>
              <a:gd name="connsiteX1" fmla="*/ 1920239 w 3906981"/>
              <a:gd name="connsiteY1" fmla="*/ 2435629 h 2573058"/>
              <a:gd name="connsiteX2" fmla="*/ 3108960 w 3906981"/>
              <a:gd name="connsiteY2" fmla="*/ 2061557 h 2573058"/>
              <a:gd name="connsiteX3" fmla="*/ 3906981 w 3906981"/>
              <a:gd name="connsiteY3" fmla="*/ 332508 h 2573058"/>
              <a:gd name="connsiteX0" fmla="*/ 0 w 4538748"/>
              <a:gd name="connsiteY0" fmla="*/ 116379 h 2703203"/>
              <a:gd name="connsiteX1" fmla="*/ 1920239 w 4538748"/>
              <a:gd name="connsiteY1" fmla="*/ 2552008 h 2703203"/>
              <a:gd name="connsiteX2" fmla="*/ 3108960 w 4538748"/>
              <a:gd name="connsiteY2" fmla="*/ 2177936 h 2703203"/>
              <a:gd name="connsiteX3" fmla="*/ 4538748 w 4538748"/>
              <a:gd name="connsiteY3" fmla="*/ 0 h 2703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38748" h="2703203">
                <a:moveTo>
                  <a:pt x="0" y="116379"/>
                </a:moveTo>
                <a:cubicBezTo>
                  <a:pt x="150321" y="1114599"/>
                  <a:pt x="1402079" y="2208415"/>
                  <a:pt x="1920239" y="2552008"/>
                </a:cubicBezTo>
                <a:cubicBezTo>
                  <a:pt x="2438399" y="2895601"/>
                  <a:pt x="2672542" y="2603271"/>
                  <a:pt x="3108960" y="2177936"/>
                </a:cubicBezTo>
                <a:cubicBezTo>
                  <a:pt x="3545378" y="1752601"/>
                  <a:pt x="4538748" y="0"/>
                  <a:pt x="4538748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AAF0042-D7E8-4884-A411-5823A7473605}"/>
              </a:ext>
            </a:extLst>
          </p:cNvPr>
          <p:cNvCxnSpPr>
            <a:cxnSpLocks/>
          </p:cNvCxnSpPr>
          <p:nvPr/>
        </p:nvCxnSpPr>
        <p:spPr>
          <a:xfrm flipV="1">
            <a:off x="9218813" y="2460567"/>
            <a:ext cx="473826" cy="77308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51B1DFC-DAE3-46FA-987B-DCE2C10C2F8F}"/>
              </a:ext>
            </a:extLst>
          </p:cNvPr>
          <p:cNvCxnSpPr>
            <a:cxnSpLocks/>
          </p:cNvCxnSpPr>
          <p:nvPr/>
        </p:nvCxnSpPr>
        <p:spPr>
          <a:xfrm flipH="1">
            <a:off x="8994371" y="3131821"/>
            <a:ext cx="131555" cy="218208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41A2BB33-5FF3-4B6E-B8A1-6F67CD48BA8B}"/>
              </a:ext>
            </a:extLst>
          </p:cNvPr>
          <p:cNvCxnSpPr>
            <a:cxnSpLocks/>
            <a:stCxn id="9" idx="2"/>
          </p:cNvCxnSpPr>
          <p:nvPr/>
        </p:nvCxnSpPr>
        <p:spPr>
          <a:xfrm rot="10800000" flipV="1">
            <a:off x="8941377" y="3059085"/>
            <a:ext cx="200544" cy="47504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Left Brace 24">
            <a:extLst>
              <a:ext uri="{FF2B5EF4-FFF2-40B4-BE49-F238E27FC236}">
                <a16:creationId xmlns:a16="http://schemas.microsoft.com/office/drawing/2014/main" id="{6E49B14E-BE8A-45A0-AFB5-907C27911958}"/>
              </a:ext>
            </a:extLst>
          </p:cNvPr>
          <p:cNvSpPr/>
          <p:nvPr/>
        </p:nvSpPr>
        <p:spPr>
          <a:xfrm rot="5400000">
            <a:off x="8899942" y="2777723"/>
            <a:ext cx="250062" cy="16719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7211E98F-51F3-457B-8C54-7F7611B10B0A}"/>
                  </a:ext>
                </a:extLst>
              </p:cNvPr>
              <p:cNvSpPr/>
              <p:nvPr/>
            </p:nvSpPr>
            <p:spPr>
              <a:xfrm>
                <a:off x="9369830" y="3899320"/>
                <a:ext cx="2407304" cy="923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n-US" dirty="0"/>
                  <a:t> is too small convergence will require a lot of time </a:t>
                </a: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7211E98F-51F3-457B-8C54-7F7611B10B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9830" y="3899320"/>
                <a:ext cx="2407304" cy="923330"/>
              </a:xfrm>
              <a:prstGeom prst="rect">
                <a:avLst/>
              </a:prstGeom>
              <a:blipFill>
                <a:blip r:embed="rId4"/>
                <a:stretch>
                  <a:fillRect l="-2025" t="-3974" b="-9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084A340B-FE9A-4D79-A1D3-DDF7B0DA0D94}"/>
              </a:ext>
            </a:extLst>
          </p:cNvPr>
          <p:cNvCxnSpPr>
            <a:cxnSpLocks/>
          </p:cNvCxnSpPr>
          <p:nvPr/>
        </p:nvCxnSpPr>
        <p:spPr>
          <a:xfrm rot="10800000" flipV="1">
            <a:off x="8702733" y="3534129"/>
            <a:ext cx="200544" cy="47504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95CED0BD-01DD-4375-92B0-0B634B4A5998}"/>
              </a:ext>
            </a:extLst>
          </p:cNvPr>
          <p:cNvCxnSpPr>
            <a:cxnSpLocks/>
          </p:cNvCxnSpPr>
          <p:nvPr/>
        </p:nvCxnSpPr>
        <p:spPr>
          <a:xfrm rot="5400000">
            <a:off x="8387139" y="4097167"/>
            <a:ext cx="401514" cy="225525"/>
          </a:xfrm>
          <a:prstGeom prst="bentConnector3">
            <a:avLst>
              <a:gd name="adj1" fmla="val -271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7EBEA288-3252-4062-A4F4-FB02CECBE597}"/>
              </a:ext>
            </a:extLst>
          </p:cNvPr>
          <p:cNvCxnSpPr>
            <a:cxnSpLocks/>
          </p:cNvCxnSpPr>
          <p:nvPr/>
        </p:nvCxnSpPr>
        <p:spPr>
          <a:xfrm rot="5400000">
            <a:off x="8204967" y="4471170"/>
            <a:ext cx="311733" cy="211666"/>
          </a:xfrm>
          <a:prstGeom prst="bentConnector3">
            <a:avLst>
              <a:gd name="adj1" fmla="val 111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93650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1C4FEB9-1F91-46EB-925A-47D617277F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995" y="871569"/>
            <a:ext cx="4176584" cy="5419082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Gradient Decent</a:t>
            </a:r>
          </a:p>
          <a:p>
            <a:r>
              <a:rPr lang="en-US" dirty="0"/>
              <a:t>Stochastic Gradient Decent</a:t>
            </a:r>
          </a:p>
          <a:p>
            <a:r>
              <a:rPr lang="en-US" dirty="0" err="1"/>
              <a:t>RMSprop</a:t>
            </a:r>
            <a:endParaRPr lang="en-US" dirty="0"/>
          </a:p>
          <a:p>
            <a:r>
              <a:rPr lang="en-US" dirty="0" err="1"/>
              <a:t>Adagrad</a:t>
            </a:r>
            <a:endParaRPr lang="en-US" dirty="0"/>
          </a:p>
          <a:p>
            <a:r>
              <a:rPr lang="en-US" dirty="0" err="1"/>
              <a:t>Adadelta</a:t>
            </a:r>
            <a:endParaRPr lang="en-US" dirty="0"/>
          </a:p>
          <a:p>
            <a:r>
              <a:rPr lang="en-US" dirty="0"/>
              <a:t>Adam</a:t>
            </a:r>
          </a:p>
          <a:p>
            <a:r>
              <a:rPr lang="en-US" dirty="0" err="1"/>
              <a:t>Nadam</a:t>
            </a:r>
            <a:endParaRPr lang="en-US" dirty="0"/>
          </a:p>
          <a:p>
            <a:r>
              <a:rPr lang="en-US" dirty="0"/>
              <a:t>Cyclic learning rate</a:t>
            </a:r>
          </a:p>
          <a:p>
            <a:r>
              <a:rPr lang="en-US" dirty="0"/>
              <a:t>One cycle method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F0435F8-B274-4188-B3AC-B5A854A56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optimizers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8FCA39-53B1-425D-B020-64595AABFC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Practical Deep Learning workshop – Nathaniel Shimoni ©</a:t>
            </a:r>
            <a:endParaRPr lang="he-IL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7D94B03-A45A-443F-B6ED-6EE7D8A67517}"/>
              </a:ext>
            </a:extLst>
          </p:cNvPr>
          <p:cNvSpPr/>
          <p:nvPr/>
        </p:nvSpPr>
        <p:spPr>
          <a:xfrm>
            <a:off x="8289291" y="4302371"/>
            <a:ext cx="153785" cy="14547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AD65214-1240-4B0B-8D4F-C07A3DA86EB9}"/>
                  </a:ext>
                </a:extLst>
              </p:cNvPr>
              <p:cNvSpPr txBox="1"/>
              <p:nvPr/>
            </p:nvSpPr>
            <p:spPr>
              <a:xfrm>
                <a:off x="4123112" y="871569"/>
                <a:ext cx="5760721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Compute the </a:t>
                </a:r>
                <a:r>
                  <a:rPr lang="en-US" dirty="0">
                    <a:solidFill>
                      <a:srgbClr val="0070C0"/>
                    </a:solidFill>
                  </a:rPr>
                  <a:t>gradients with respect to the weights</a:t>
                </a:r>
                <a:r>
                  <a:rPr lang="en-US" dirty="0"/>
                  <a:t> using the entire training data and perform a step of size </a:t>
                </a:r>
                <a14:m>
                  <m:oMath xmlns:m="http://schemas.openxmlformats.org/officeDocument/2006/math">
                    <m:r>
                      <a:rPr lang="pt-B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n-US" dirty="0"/>
                  <a:t> (eta),</a:t>
                </a:r>
                <a:br>
                  <a:rPr lang="en-US" dirty="0"/>
                </a:br>
                <a:r>
                  <a:rPr lang="en-US" dirty="0"/>
                  <a:t>also called learning rate, in the </a:t>
                </a:r>
                <a:r>
                  <a:rPr lang="en-US" dirty="0">
                    <a:solidFill>
                      <a:srgbClr val="0070C0"/>
                    </a:solidFill>
                  </a:rPr>
                  <a:t>counter-gradient direction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AD65214-1240-4B0B-8D4F-C07A3DA86E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3112" y="871569"/>
                <a:ext cx="5760721" cy="923330"/>
              </a:xfrm>
              <a:prstGeom prst="rect">
                <a:avLst/>
              </a:prstGeom>
              <a:blipFill>
                <a:blip r:embed="rId3"/>
                <a:stretch>
                  <a:fillRect l="-847" t="-3974" b="-9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591A4D61-5329-4DB9-B872-C680603A92BC}"/>
              </a:ext>
            </a:extLst>
          </p:cNvPr>
          <p:cNvSpPr/>
          <p:nvPr/>
        </p:nvSpPr>
        <p:spPr>
          <a:xfrm>
            <a:off x="4754881" y="3059085"/>
            <a:ext cx="4538748" cy="2703203"/>
          </a:xfrm>
          <a:custGeom>
            <a:avLst/>
            <a:gdLst>
              <a:gd name="connsiteX0" fmla="*/ 0 w 3791090"/>
              <a:gd name="connsiteY0" fmla="*/ 242558 h 2254348"/>
              <a:gd name="connsiteX1" fmla="*/ 889461 w 3791090"/>
              <a:gd name="connsiteY1" fmla="*/ 2254238 h 2254348"/>
              <a:gd name="connsiteX2" fmla="*/ 3532909 w 3791090"/>
              <a:gd name="connsiteY2" fmla="*/ 333998 h 2254348"/>
              <a:gd name="connsiteX3" fmla="*/ 3690850 w 3791090"/>
              <a:gd name="connsiteY3" fmla="*/ 1488 h 2254348"/>
              <a:gd name="connsiteX4" fmla="*/ 3690850 w 3791090"/>
              <a:gd name="connsiteY4" fmla="*/ 1488 h 2254348"/>
              <a:gd name="connsiteX5" fmla="*/ 3690850 w 3791090"/>
              <a:gd name="connsiteY5" fmla="*/ 1488 h 2254348"/>
              <a:gd name="connsiteX0" fmla="*/ 0 w 3791090"/>
              <a:gd name="connsiteY0" fmla="*/ 242558 h 2254348"/>
              <a:gd name="connsiteX1" fmla="*/ 889461 w 3791090"/>
              <a:gd name="connsiteY1" fmla="*/ 2254238 h 2254348"/>
              <a:gd name="connsiteX2" fmla="*/ 3532909 w 3791090"/>
              <a:gd name="connsiteY2" fmla="*/ 333998 h 2254348"/>
              <a:gd name="connsiteX3" fmla="*/ 3690850 w 3791090"/>
              <a:gd name="connsiteY3" fmla="*/ 1488 h 2254348"/>
              <a:gd name="connsiteX4" fmla="*/ 3690850 w 3791090"/>
              <a:gd name="connsiteY4" fmla="*/ 1488 h 2254348"/>
              <a:gd name="connsiteX0" fmla="*/ 0 w 3791090"/>
              <a:gd name="connsiteY0" fmla="*/ 242558 h 2254348"/>
              <a:gd name="connsiteX1" fmla="*/ 889461 w 3791090"/>
              <a:gd name="connsiteY1" fmla="*/ 2254238 h 2254348"/>
              <a:gd name="connsiteX2" fmla="*/ 3532909 w 3791090"/>
              <a:gd name="connsiteY2" fmla="*/ 333998 h 2254348"/>
              <a:gd name="connsiteX3" fmla="*/ 3690850 w 3791090"/>
              <a:gd name="connsiteY3" fmla="*/ 1488 h 2254348"/>
              <a:gd name="connsiteX0" fmla="*/ 0 w 3690850"/>
              <a:gd name="connsiteY0" fmla="*/ 241070 h 2265831"/>
              <a:gd name="connsiteX1" fmla="*/ 889461 w 3690850"/>
              <a:gd name="connsiteY1" fmla="*/ 2252750 h 2265831"/>
              <a:gd name="connsiteX2" fmla="*/ 2751513 w 3690850"/>
              <a:gd name="connsiteY2" fmla="*/ 1055718 h 2265831"/>
              <a:gd name="connsiteX3" fmla="*/ 3690850 w 3690850"/>
              <a:gd name="connsiteY3" fmla="*/ 0 h 2265831"/>
              <a:gd name="connsiteX0" fmla="*/ 0 w 3690850"/>
              <a:gd name="connsiteY0" fmla="*/ 241070 h 2117941"/>
              <a:gd name="connsiteX1" fmla="*/ 1704108 w 3690850"/>
              <a:gd name="connsiteY1" fmla="*/ 2103121 h 2117941"/>
              <a:gd name="connsiteX2" fmla="*/ 2751513 w 3690850"/>
              <a:gd name="connsiteY2" fmla="*/ 1055718 h 2117941"/>
              <a:gd name="connsiteX3" fmla="*/ 3690850 w 3690850"/>
              <a:gd name="connsiteY3" fmla="*/ 0 h 2117941"/>
              <a:gd name="connsiteX0" fmla="*/ 0 w 3690850"/>
              <a:gd name="connsiteY0" fmla="*/ 241070 h 2199046"/>
              <a:gd name="connsiteX1" fmla="*/ 1704108 w 3690850"/>
              <a:gd name="connsiteY1" fmla="*/ 2103121 h 2199046"/>
              <a:gd name="connsiteX2" fmla="*/ 2892829 w 3690850"/>
              <a:gd name="connsiteY2" fmla="*/ 1729049 h 2199046"/>
              <a:gd name="connsiteX3" fmla="*/ 3690850 w 3690850"/>
              <a:gd name="connsiteY3" fmla="*/ 0 h 2199046"/>
              <a:gd name="connsiteX0" fmla="*/ 0 w 3906981"/>
              <a:gd name="connsiteY0" fmla="*/ 0 h 2573058"/>
              <a:gd name="connsiteX1" fmla="*/ 1920239 w 3906981"/>
              <a:gd name="connsiteY1" fmla="*/ 2435629 h 2573058"/>
              <a:gd name="connsiteX2" fmla="*/ 3108960 w 3906981"/>
              <a:gd name="connsiteY2" fmla="*/ 2061557 h 2573058"/>
              <a:gd name="connsiteX3" fmla="*/ 3906981 w 3906981"/>
              <a:gd name="connsiteY3" fmla="*/ 332508 h 2573058"/>
              <a:gd name="connsiteX0" fmla="*/ 0 w 4538748"/>
              <a:gd name="connsiteY0" fmla="*/ 116379 h 2703203"/>
              <a:gd name="connsiteX1" fmla="*/ 1920239 w 4538748"/>
              <a:gd name="connsiteY1" fmla="*/ 2552008 h 2703203"/>
              <a:gd name="connsiteX2" fmla="*/ 3108960 w 4538748"/>
              <a:gd name="connsiteY2" fmla="*/ 2177936 h 2703203"/>
              <a:gd name="connsiteX3" fmla="*/ 4538748 w 4538748"/>
              <a:gd name="connsiteY3" fmla="*/ 0 h 2703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38748" h="2703203">
                <a:moveTo>
                  <a:pt x="0" y="116379"/>
                </a:moveTo>
                <a:cubicBezTo>
                  <a:pt x="150321" y="1114599"/>
                  <a:pt x="1402079" y="2208415"/>
                  <a:pt x="1920239" y="2552008"/>
                </a:cubicBezTo>
                <a:cubicBezTo>
                  <a:pt x="2438399" y="2895601"/>
                  <a:pt x="2672542" y="2603271"/>
                  <a:pt x="3108960" y="2177936"/>
                </a:cubicBezTo>
                <a:cubicBezTo>
                  <a:pt x="3545378" y="1752601"/>
                  <a:pt x="4538748" y="0"/>
                  <a:pt x="4538748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AAF0042-D7E8-4884-A411-5823A7473605}"/>
              </a:ext>
            </a:extLst>
          </p:cNvPr>
          <p:cNvCxnSpPr>
            <a:cxnSpLocks/>
          </p:cNvCxnSpPr>
          <p:nvPr/>
        </p:nvCxnSpPr>
        <p:spPr>
          <a:xfrm flipV="1">
            <a:off x="8265199" y="4024143"/>
            <a:ext cx="473826" cy="77308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51B1DFC-DAE3-46FA-987B-DCE2C10C2F8F}"/>
              </a:ext>
            </a:extLst>
          </p:cNvPr>
          <p:cNvCxnSpPr>
            <a:cxnSpLocks/>
          </p:cNvCxnSpPr>
          <p:nvPr/>
        </p:nvCxnSpPr>
        <p:spPr>
          <a:xfrm flipH="1">
            <a:off x="8195836" y="4433704"/>
            <a:ext cx="131555" cy="218208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41A2BB33-5FF3-4B6E-B8A1-6F67CD48BA8B}"/>
              </a:ext>
            </a:extLst>
          </p:cNvPr>
          <p:cNvCxnSpPr>
            <a:cxnSpLocks/>
            <a:stCxn id="9" idx="2"/>
          </p:cNvCxnSpPr>
          <p:nvPr/>
        </p:nvCxnSpPr>
        <p:spPr>
          <a:xfrm rot="10800000" flipV="1">
            <a:off x="6096001" y="4375107"/>
            <a:ext cx="2193291" cy="764160"/>
          </a:xfrm>
          <a:prstGeom prst="bentConnector3">
            <a:avLst>
              <a:gd name="adj1" fmla="val 10095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Left Brace 24">
            <a:extLst>
              <a:ext uri="{FF2B5EF4-FFF2-40B4-BE49-F238E27FC236}">
                <a16:creationId xmlns:a16="http://schemas.microsoft.com/office/drawing/2014/main" id="{6E49B14E-BE8A-45A0-AFB5-907C27911958}"/>
              </a:ext>
            </a:extLst>
          </p:cNvPr>
          <p:cNvSpPr/>
          <p:nvPr/>
        </p:nvSpPr>
        <p:spPr>
          <a:xfrm rot="5400000">
            <a:off x="7050917" y="3110063"/>
            <a:ext cx="250062" cy="2193291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7211E98F-51F3-457B-8C54-7F7611B10B0A}"/>
                  </a:ext>
                </a:extLst>
              </p:cNvPr>
              <p:cNvSpPr/>
              <p:nvPr/>
            </p:nvSpPr>
            <p:spPr>
              <a:xfrm>
                <a:off x="9369830" y="3899320"/>
                <a:ext cx="2407304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n-US" dirty="0"/>
                  <a:t> is too large model can be diverging </a:t>
                </a: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7211E98F-51F3-457B-8C54-7F7611B10B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9830" y="3899320"/>
                <a:ext cx="2407304" cy="646331"/>
              </a:xfrm>
              <a:prstGeom prst="rect">
                <a:avLst/>
              </a:prstGeom>
              <a:blipFill>
                <a:blip r:embed="rId4"/>
                <a:stretch>
                  <a:fillRect l="-2025" t="-5660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DAA02AE7-6507-48C4-8E06-857F694E532B}"/>
              </a:ext>
            </a:extLst>
          </p:cNvPr>
          <p:cNvCxnSpPr>
            <a:cxnSpLocks/>
          </p:cNvCxnSpPr>
          <p:nvPr/>
        </p:nvCxnSpPr>
        <p:spPr>
          <a:xfrm flipV="1">
            <a:off x="6057901" y="3865916"/>
            <a:ext cx="2772832" cy="1272320"/>
          </a:xfrm>
          <a:prstGeom prst="bentConnector3">
            <a:avLst>
              <a:gd name="adj1" fmla="val 9977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A9EE4368-339E-4BE1-AA56-2E4560E0A3DA}"/>
              </a:ext>
            </a:extLst>
          </p:cNvPr>
          <p:cNvCxnSpPr>
            <a:cxnSpLocks/>
          </p:cNvCxnSpPr>
          <p:nvPr/>
        </p:nvCxnSpPr>
        <p:spPr>
          <a:xfrm rot="10800000">
            <a:off x="4842935" y="3128116"/>
            <a:ext cx="3987798" cy="736769"/>
          </a:xfrm>
          <a:prstGeom prst="bentConnector3">
            <a:avLst>
              <a:gd name="adj1" fmla="val 10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21276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1C4FEB9-1F91-46EB-925A-47D617277F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995" y="871569"/>
            <a:ext cx="4176584" cy="5419082"/>
          </a:xfrm>
        </p:spPr>
        <p:txBody>
          <a:bodyPr/>
          <a:lstStyle/>
          <a:p>
            <a:r>
              <a:rPr lang="en-US" dirty="0"/>
              <a:t>Gradient Decent</a:t>
            </a:r>
          </a:p>
          <a:p>
            <a:r>
              <a:rPr lang="en-US" dirty="0">
                <a:solidFill>
                  <a:srgbClr val="0070C0"/>
                </a:solidFill>
              </a:rPr>
              <a:t>Stochastic Gradient Decent</a:t>
            </a:r>
          </a:p>
          <a:p>
            <a:r>
              <a:rPr lang="en-US" dirty="0" err="1"/>
              <a:t>RMSprop</a:t>
            </a:r>
            <a:endParaRPr lang="en-US" dirty="0"/>
          </a:p>
          <a:p>
            <a:r>
              <a:rPr lang="en-US" dirty="0" err="1"/>
              <a:t>Adagrad</a:t>
            </a:r>
            <a:endParaRPr lang="en-US" dirty="0"/>
          </a:p>
          <a:p>
            <a:r>
              <a:rPr lang="en-US" dirty="0" err="1"/>
              <a:t>Adadelta</a:t>
            </a:r>
            <a:endParaRPr lang="en-US" dirty="0"/>
          </a:p>
          <a:p>
            <a:r>
              <a:rPr lang="en-US" dirty="0"/>
              <a:t>Adam</a:t>
            </a:r>
          </a:p>
          <a:p>
            <a:r>
              <a:rPr lang="en-US" dirty="0" err="1"/>
              <a:t>Nadam</a:t>
            </a:r>
            <a:endParaRPr lang="en-US" dirty="0"/>
          </a:p>
          <a:p>
            <a:r>
              <a:rPr lang="en-US" dirty="0"/>
              <a:t>Cyclic learning rate</a:t>
            </a:r>
          </a:p>
          <a:p>
            <a:r>
              <a:rPr lang="en-US" dirty="0"/>
              <a:t>One cycle method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F0435F8-B274-4188-B3AC-B5A854A56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optimizers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8FCA39-53B1-425D-B020-64595AABFC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Practical Deep Learning workshop – Nathaniel Shimoni ©</a:t>
            </a:r>
            <a:endParaRPr lang="he-IL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7D94B03-A45A-443F-B6ED-6EE7D8A67517}"/>
              </a:ext>
            </a:extLst>
          </p:cNvPr>
          <p:cNvSpPr/>
          <p:nvPr/>
        </p:nvSpPr>
        <p:spPr>
          <a:xfrm>
            <a:off x="9141921" y="3438639"/>
            <a:ext cx="153785" cy="14547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AD65214-1240-4B0B-8D4F-C07A3DA86EB9}"/>
              </a:ext>
            </a:extLst>
          </p:cNvPr>
          <p:cNvSpPr txBox="1"/>
          <p:nvPr/>
        </p:nvSpPr>
        <p:spPr>
          <a:xfrm>
            <a:off x="4123112" y="871569"/>
            <a:ext cx="576072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Compute the </a:t>
            </a:r>
            <a:r>
              <a:rPr lang="en-US" dirty="0">
                <a:solidFill>
                  <a:srgbClr val="0070C0"/>
                </a:solidFill>
              </a:rPr>
              <a:t>gradients with respect to the weights</a:t>
            </a:r>
            <a:r>
              <a:rPr lang="en-US" dirty="0"/>
              <a:t> using a subset of training data and perform a step of size, </a:t>
            </a:r>
            <a:br>
              <a:rPr lang="en-US" dirty="0"/>
            </a:br>
            <a:r>
              <a:rPr lang="en-US" dirty="0"/>
              <a:t>in the </a:t>
            </a:r>
            <a:r>
              <a:rPr lang="en-US" dirty="0">
                <a:solidFill>
                  <a:srgbClr val="0070C0"/>
                </a:solidFill>
              </a:rPr>
              <a:t>counter-gradient direction</a:t>
            </a:r>
            <a:br>
              <a:rPr lang="en-US" dirty="0">
                <a:solidFill>
                  <a:srgbClr val="0070C0"/>
                </a:solidFill>
              </a:rPr>
            </a:br>
            <a:r>
              <a:rPr lang="en-US" dirty="0"/>
              <a:t>this accelerates the learning process and also helps avoiding convergence to a local minimum (as each batch may have different gradients)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591A4D61-5329-4DB9-B872-C680603A92BC}"/>
              </a:ext>
            </a:extLst>
          </p:cNvPr>
          <p:cNvSpPr/>
          <p:nvPr/>
        </p:nvSpPr>
        <p:spPr>
          <a:xfrm>
            <a:off x="4754881" y="3511375"/>
            <a:ext cx="4538748" cy="2703203"/>
          </a:xfrm>
          <a:custGeom>
            <a:avLst/>
            <a:gdLst>
              <a:gd name="connsiteX0" fmla="*/ 0 w 3791090"/>
              <a:gd name="connsiteY0" fmla="*/ 242558 h 2254348"/>
              <a:gd name="connsiteX1" fmla="*/ 889461 w 3791090"/>
              <a:gd name="connsiteY1" fmla="*/ 2254238 h 2254348"/>
              <a:gd name="connsiteX2" fmla="*/ 3532909 w 3791090"/>
              <a:gd name="connsiteY2" fmla="*/ 333998 h 2254348"/>
              <a:gd name="connsiteX3" fmla="*/ 3690850 w 3791090"/>
              <a:gd name="connsiteY3" fmla="*/ 1488 h 2254348"/>
              <a:gd name="connsiteX4" fmla="*/ 3690850 w 3791090"/>
              <a:gd name="connsiteY4" fmla="*/ 1488 h 2254348"/>
              <a:gd name="connsiteX5" fmla="*/ 3690850 w 3791090"/>
              <a:gd name="connsiteY5" fmla="*/ 1488 h 2254348"/>
              <a:gd name="connsiteX0" fmla="*/ 0 w 3791090"/>
              <a:gd name="connsiteY0" fmla="*/ 242558 h 2254348"/>
              <a:gd name="connsiteX1" fmla="*/ 889461 w 3791090"/>
              <a:gd name="connsiteY1" fmla="*/ 2254238 h 2254348"/>
              <a:gd name="connsiteX2" fmla="*/ 3532909 w 3791090"/>
              <a:gd name="connsiteY2" fmla="*/ 333998 h 2254348"/>
              <a:gd name="connsiteX3" fmla="*/ 3690850 w 3791090"/>
              <a:gd name="connsiteY3" fmla="*/ 1488 h 2254348"/>
              <a:gd name="connsiteX4" fmla="*/ 3690850 w 3791090"/>
              <a:gd name="connsiteY4" fmla="*/ 1488 h 2254348"/>
              <a:gd name="connsiteX0" fmla="*/ 0 w 3791090"/>
              <a:gd name="connsiteY0" fmla="*/ 242558 h 2254348"/>
              <a:gd name="connsiteX1" fmla="*/ 889461 w 3791090"/>
              <a:gd name="connsiteY1" fmla="*/ 2254238 h 2254348"/>
              <a:gd name="connsiteX2" fmla="*/ 3532909 w 3791090"/>
              <a:gd name="connsiteY2" fmla="*/ 333998 h 2254348"/>
              <a:gd name="connsiteX3" fmla="*/ 3690850 w 3791090"/>
              <a:gd name="connsiteY3" fmla="*/ 1488 h 2254348"/>
              <a:gd name="connsiteX0" fmla="*/ 0 w 3690850"/>
              <a:gd name="connsiteY0" fmla="*/ 241070 h 2265831"/>
              <a:gd name="connsiteX1" fmla="*/ 889461 w 3690850"/>
              <a:gd name="connsiteY1" fmla="*/ 2252750 h 2265831"/>
              <a:gd name="connsiteX2" fmla="*/ 2751513 w 3690850"/>
              <a:gd name="connsiteY2" fmla="*/ 1055718 h 2265831"/>
              <a:gd name="connsiteX3" fmla="*/ 3690850 w 3690850"/>
              <a:gd name="connsiteY3" fmla="*/ 0 h 2265831"/>
              <a:gd name="connsiteX0" fmla="*/ 0 w 3690850"/>
              <a:gd name="connsiteY0" fmla="*/ 241070 h 2117941"/>
              <a:gd name="connsiteX1" fmla="*/ 1704108 w 3690850"/>
              <a:gd name="connsiteY1" fmla="*/ 2103121 h 2117941"/>
              <a:gd name="connsiteX2" fmla="*/ 2751513 w 3690850"/>
              <a:gd name="connsiteY2" fmla="*/ 1055718 h 2117941"/>
              <a:gd name="connsiteX3" fmla="*/ 3690850 w 3690850"/>
              <a:gd name="connsiteY3" fmla="*/ 0 h 2117941"/>
              <a:gd name="connsiteX0" fmla="*/ 0 w 3690850"/>
              <a:gd name="connsiteY0" fmla="*/ 241070 h 2199046"/>
              <a:gd name="connsiteX1" fmla="*/ 1704108 w 3690850"/>
              <a:gd name="connsiteY1" fmla="*/ 2103121 h 2199046"/>
              <a:gd name="connsiteX2" fmla="*/ 2892829 w 3690850"/>
              <a:gd name="connsiteY2" fmla="*/ 1729049 h 2199046"/>
              <a:gd name="connsiteX3" fmla="*/ 3690850 w 3690850"/>
              <a:gd name="connsiteY3" fmla="*/ 0 h 2199046"/>
              <a:gd name="connsiteX0" fmla="*/ 0 w 3906981"/>
              <a:gd name="connsiteY0" fmla="*/ 0 h 2573058"/>
              <a:gd name="connsiteX1" fmla="*/ 1920239 w 3906981"/>
              <a:gd name="connsiteY1" fmla="*/ 2435629 h 2573058"/>
              <a:gd name="connsiteX2" fmla="*/ 3108960 w 3906981"/>
              <a:gd name="connsiteY2" fmla="*/ 2061557 h 2573058"/>
              <a:gd name="connsiteX3" fmla="*/ 3906981 w 3906981"/>
              <a:gd name="connsiteY3" fmla="*/ 332508 h 2573058"/>
              <a:gd name="connsiteX0" fmla="*/ 0 w 4538748"/>
              <a:gd name="connsiteY0" fmla="*/ 116379 h 2703203"/>
              <a:gd name="connsiteX1" fmla="*/ 1920239 w 4538748"/>
              <a:gd name="connsiteY1" fmla="*/ 2552008 h 2703203"/>
              <a:gd name="connsiteX2" fmla="*/ 3108960 w 4538748"/>
              <a:gd name="connsiteY2" fmla="*/ 2177936 h 2703203"/>
              <a:gd name="connsiteX3" fmla="*/ 4538748 w 4538748"/>
              <a:gd name="connsiteY3" fmla="*/ 0 h 2703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38748" h="2703203">
                <a:moveTo>
                  <a:pt x="0" y="116379"/>
                </a:moveTo>
                <a:cubicBezTo>
                  <a:pt x="150321" y="1114599"/>
                  <a:pt x="1402079" y="2208415"/>
                  <a:pt x="1920239" y="2552008"/>
                </a:cubicBezTo>
                <a:cubicBezTo>
                  <a:pt x="2438399" y="2895601"/>
                  <a:pt x="2672542" y="2603271"/>
                  <a:pt x="3108960" y="2177936"/>
                </a:cubicBezTo>
                <a:cubicBezTo>
                  <a:pt x="3545378" y="1752601"/>
                  <a:pt x="4538748" y="0"/>
                  <a:pt x="4538748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AAF0042-D7E8-4884-A411-5823A7473605}"/>
              </a:ext>
            </a:extLst>
          </p:cNvPr>
          <p:cNvCxnSpPr>
            <a:cxnSpLocks/>
          </p:cNvCxnSpPr>
          <p:nvPr/>
        </p:nvCxnSpPr>
        <p:spPr>
          <a:xfrm flipV="1">
            <a:off x="9218813" y="2912857"/>
            <a:ext cx="473826" cy="77308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51B1DFC-DAE3-46FA-987B-DCE2C10C2F8F}"/>
              </a:ext>
            </a:extLst>
          </p:cNvPr>
          <p:cNvCxnSpPr>
            <a:cxnSpLocks/>
          </p:cNvCxnSpPr>
          <p:nvPr/>
        </p:nvCxnSpPr>
        <p:spPr>
          <a:xfrm flipH="1">
            <a:off x="8994371" y="3584111"/>
            <a:ext cx="131555" cy="218208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41A2BB33-5FF3-4B6E-B8A1-6F67CD48BA8B}"/>
              </a:ext>
            </a:extLst>
          </p:cNvPr>
          <p:cNvCxnSpPr>
            <a:stCxn id="9" idx="2"/>
          </p:cNvCxnSpPr>
          <p:nvPr/>
        </p:nvCxnSpPr>
        <p:spPr>
          <a:xfrm rot="10800000" flipV="1">
            <a:off x="8038407" y="3511374"/>
            <a:ext cx="1103514" cy="197011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Left Brace 24">
            <a:extLst>
              <a:ext uri="{FF2B5EF4-FFF2-40B4-BE49-F238E27FC236}">
                <a16:creationId xmlns:a16="http://schemas.microsoft.com/office/drawing/2014/main" id="{6E49B14E-BE8A-45A0-AFB5-907C27911958}"/>
              </a:ext>
            </a:extLst>
          </p:cNvPr>
          <p:cNvSpPr/>
          <p:nvPr/>
        </p:nvSpPr>
        <p:spPr>
          <a:xfrm rot="5400000">
            <a:off x="8462667" y="2764318"/>
            <a:ext cx="221642" cy="107016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7211E98F-51F3-457B-8C54-7F7611B10B0A}"/>
                  </a:ext>
                </a:extLst>
              </p:cNvPr>
              <p:cNvSpPr/>
              <p:nvPr/>
            </p:nvSpPr>
            <p:spPr>
              <a:xfrm>
                <a:off x="7723003" y="2810591"/>
                <a:ext cx="173432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pt-B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𝑔𝑟𝑎𝑑𝑖𝑒𝑛𝑡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7211E98F-51F3-457B-8C54-7F7611B10B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3003" y="2810591"/>
                <a:ext cx="1734321" cy="369332"/>
              </a:xfrm>
              <a:prstGeom prst="rect">
                <a:avLst/>
              </a:prstGeom>
              <a:blipFill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145505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94FEFF2-5DAB-43EE-9F9C-5C074AAB2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Optimizers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7729CA-82B0-49E4-AB26-4DE91FA48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Practical Deep Learning workshop – Nathaniel Shimoni ©</a:t>
            </a:r>
            <a:endParaRPr lang="he-IL" dirty="0"/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1B179BDB-00B8-400D-A8AC-89904A8A971C}"/>
              </a:ext>
            </a:extLst>
          </p:cNvPr>
          <p:cNvSpPr/>
          <p:nvPr/>
        </p:nvSpPr>
        <p:spPr>
          <a:xfrm>
            <a:off x="1629295" y="2884365"/>
            <a:ext cx="4305992" cy="2487631"/>
          </a:xfrm>
          <a:custGeom>
            <a:avLst/>
            <a:gdLst>
              <a:gd name="connsiteX0" fmla="*/ 0 w 3300152"/>
              <a:gd name="connsiteY0" fmla="*/ 565266 h 2611895"/>
              <a:gd name="connsiteX1" fmla="*/ 556952 w 3300152"/>
              <a:gd name="connsiteY1" fmla="*/ 2086495 h 2611895"/>
              <a:gd name="connsiteX2" fmla="*/ 1205345 w 3300152"/>
              <a:gd name="connsiteY2" fmla="*/ 1388226 h 2611895"/>
              <a:gd name="connsiteX3" fmla="*/ 1787236 w 3300152"/>
              <a:gd name="connsiteY3" fmla="*/ 2610196 h 2611895"/>
              <a:gd name="connsiteX4" fmla="*/ 2419003 w 3300152"/>
              <a:gd name="connsiteY4" fmla="*/ 1072342 h 2611895"/>
              <a:gd name="connsiteX5" fmla="*/ 2734887 w 3300152"/>
              <a:gd name="connsiteY5" fmla="*/ 2302626 h 2611895"/>
              <a:gd name="connsiteX6" fmla="*/ 3300152 w 3300152"/>
              <a:gd name="connsiteY6" fmla="*/ 0 h 2611895"/>
              <a:gd name="connsiteX7" fmla="*/ 3300152 w 3300152"/>
              <a:gd name="connsiteY7" fmla="*/ 0 h 2611895"/>
              <a:gd name="connsiteX0" fmla="*/ 0 w 3300152"/>
              <a:gd name="connsiteY0" fmla="*/ 565266 h 2611994"/>
              <a:gd name="connsiteX1" fmla="*/ 490450 w 3300152"/>
              <a:gd name="connsiteY1" fmla="*/ 1679171 h 2611994"/>
              <a:gd name="connsiteX2" fmla="*/ 1205345 w 3300152"/>
              <a:gd name="connsiteY2" fmla="*/ 1388226 h 2611994"/>
              <a:gd name="connsiteX3" fmla="*/ 1787236 w 3300152"/>
              <a:gd name="connsiteY3" fmla="*/ 2610196 h 2611994"/>
              <a:gd name="connsiteX4" fmla="*/ 2419003 w 3300152"/>
              <a:gd name="connsiteY4" fmla="*/ 1072342 h 2611994"/>
              <a:gd name="connsiteX5" fmla="*/ 2734887 w 3300152"/>
              <a:gd name="connsiteY5" fmla="*/ 2302626 h 2611994"/>
              <a:gd name="connsiteX6" fmla="*/ 3300152 w 3300152"/>
              <a:gd name="connsiteY6" fmla="*/ 0 h 2611994"/>
              <a:gd name="connsiteX7" fmla="*/ 3300152 w 3300152"/>
              <a:gd name="connsiteY7" fmla="*/ 0 h 2611994"/>
              <a:gd name="connsiteX0" fmla="*/ 0 w 3300152"/>
              <a:gd name="connsiteY0" fmla="*/ 565266 h 2612322"/>
              <a:gd name="connsiteX1" fmla="*/ 490450 w 3300152"/>
              <a:gd name="connsiteY1" fmla="*/ 1679171 h 2612322"/>
              <a:gd name="connsiteX2" fmla="*/ 1379912 w 3300152"/>
              <a:gd name="connsiteY2" fmla="*/ 1413164 h 2612322"/>
              <a:gd name="connsiteX3" fmla="*/ 1787236 w 3300152"/>
              <a:gd name="connsiteY3" fmla="*/ 2610196 h 2612322"/>
              <a:gd name="connsiteX4" fmla="*/ 2419003 w 3300152"/>
              <a:gd name="connsiteY4" fmla="*/ 1072342 h 2612322"/>
              <a:gd name="connsiteX5" fmla="*/ 2734887 w 3300152"/>
              <a:gd name="connsiteY5" fmla="*/ 2302626 h 2612322"/>
              <a:gd name="connsiteX6" fmla="*/ 3300152 w 3300152"/>
              <a:gd name="connsiteY6" fmla="*/ 0 h 2612322"/>
              <a:gd name="connsiteX7" fmla="*/ 3300152 w 3300152"/>
              <a:gd name="connsiteY7" fmla="*/ 0 h 2612322"/>
              <a:gd name="connsiteX0" fmla="*/ 0 w 3300152"/>
              <a:gd name="connsiteY0" fmla="*/ 565266 h 2612322"/>
              <a:gd name="connsiteX1" fmla="*/ 490450 w 3300152"/>
              <a:gd name="connsiteY1" fmla="*/ 1679171 h 2612322"/>
              <a:gd name="connsiteX2" fmla="*/ 1379912 w 3300152"/>
              <a:gd name="connsiteY2" fmla="*/ 1413164 h 2612322"/>
              <a:gd name="connsiteX3" fmla="*/ 1787236 w 3300152"/>
              <a:gd name="connsiteY3" fmla="*/ 2610196 h 2612322"/>
              <a:gd name="connsiteX4" fmla="*/ 2419003 w 3300152"/>
              <a:gd name="connsiteY4" fmla="*/ 1072342 h 2612322"/>
              <a:gd name="connsiteX5" fmla="*/ 2818014 w 3300152"/>
              <a:gd name="connsiteY5" fmla="*/ 1487979 h 2612322"/>
              <a:gd name="connsiteX6" fmla="*/ 3300152 w 3300152"/>
              <a:gd name="connsiteY6" fmla="*/ 0 h 2612322"/>
              <a:gd name="connsiteX7" fmla="*/ 3300152 w 3300152"/>
              <a:gd name="connsiteY7" fmla="*/ 0 h 2612322"/>
              <a:gd name="connsiteX0" fmla="*/ 0 w 3416530"/>
              <a:gd name="connsiteY0" fmla="*/ 773084 h 2820140"/>
              <a:gd name="connsiteX1" fmla="*/ 490450 w 3416530"/>
              <a:gd name="connsiteY1" fmla="*/ 1886989 h 2820140"/>
              <a:gd name="connsiteX2" fmla="*/ 1379912 w 3416530"/>
              <a:gd name="connsiteY2" fmla="*/ 1620982 h 2820140"/>
              <a:gd name="connsiteX3" fmla="*/ 1787236 w 3416530"/>
              <a:gd name="connsiteY3" fmla="*/ 2818014 h 2820140"/>
              <a:gd name="connsiteX4" fmla="*/ 2419003 w 3416530"/>
              <a:gd name="connsiteY4" fmla="*/ 1280160 h 2820140"/>
              <a:gd name="connsiteX5" fmla="*/ 2818014 w 3416530"/>
              <a:gd name="connsiteY5" fmla="*/ 1695797 h 2820140"/>
              <a:gd name="connsiteX6" fmla="*/ 3300152 w 3416530"/>
              <a:gd name="connsiteY6" fmla="*/ 207818 h 2820140"/>
              <a:gd name="connsiteX7" fmla="*/ 3416530 w 3416530"/>
              <a:gd name="connsiteY7" fmla="*/ 0 h 2820140"/>
              <a:gd name="connsiteX0" fmla="*/ 0 w 3602949"/>
              <a:gd name="connsiteY0" fmla="*/ 773084 h 2820140"/>
              <a:gd name="connsiteX1" fmla="*/ 490450 w 3602949"/>
              <a:gd name="connsiteY1" fmla="*/ 1886989 h 2820140"/>
              <a:gd name="connsiteX2" fmla="*/ 1379912 w 3602949"/>
              <a:gd name="connsiteY2" fmla="*/ 1620982 h 2820140"/>
              <a:gd name="connsiteX3" fmla="*/ 1787236 w 3602949"/>
              <a:gd name="connsiteY3" fmla="*/ 2818014 h 2820140"/>
              <a:gd name="connsiteX4" fmla="*/ 2419003 w 3602949"/>
              <a:gd name="connsiteY4" fmla="*/ 1280160 h 2820140"/>
              <a:gd name="connsiteX5" fmla="*/ 2818014 w 3602949"/>
              <a:gd name="connsiteY5" fmla="*/ 1695797 h 2820140"/>
              <a:gd name="connsiteX6" fmla="*/ 3582785 w 3602949"/>
              <a:gd name="connsiteY6" fmla="*/ 1288473 h 2820140"/>
              <a:gd name="connsiteX7" fmla="*/ 3416530 w 3602949"/>
              <a:gd name="connsiteY7" fmla="*/ 0 h 2820140"/>
              <a:gd name="connsiteX0" fmla="*/ 0 w 4064923"/>
              <a:gd name="connsiteY0" fmla="*/ 374073 h 2421129"/>
              <a:gd name="connsiteX1" fmla="*/ 490450 w 4064923"/>
              <a:gd name="connsiteY1" fmla="*/ 1487978 h 2421129"/>
              <a:gd name="connsiteX2" fmla="*/ 1379912 w 4064923"/>
              <a:gd name="connsiteY2" fmla="*/ 1221971 h 2421129"/>
              <a:gd name="connsiteX3" fmla="*/ 1787236 w 4064923"/>
              <a:gd name="connsiteY3" fmla="*/ 2419003 h 2421129"/>
              <a:gd name="connsiteX4" fmla="*/ 2419003 w 4064923"/>
              <a:gd name="connsiteY4" fmla="*/ 881149 h 2421129"/>
              <a:gd name="connsiteX5" fmla="*/ 2818014 w 4064923"/>
              <a:gd name="connsiteY5" fmla="*/ 1296786 h 2421129"/>
              <a:gd name="connsiteX6" fmla="*/ 3582785 w 4064923"/>
              <a:gd name="connsiteY6" fmla="*/ 889462 h 2421129"/>
              <a:gd name="connsiteX7" fmla="*/ 4064923 w 4064923"/>
              <a:gd name="connsiteY7" fmla="*/ 0 h 2421129"/>
              <a:gd name="connsiteX0" fmla="*/ 0 w 4064923"/>
              <a:gd name="connsiteY0" fmla="*/ 374073 h 2421129"/>
              <a:gd name="connsiteX1" fmla="*/ 490450 w 4064923"/>
              <a:gd name="connsiteY1" fmla="*/ 1487978 h 2421129"/>
              <a:gd name="connsiteX2" fmla="*/ 1379912 w 4064923"/>
              <a:gd name="connsiteY2" fmla="*/ 1221971 h 2421129"/>
              <a:gd name="connsiteX3" fmla="*/ 1787236 w 4064923"/>
              <a:gd name="connsiteY3" fmla="*/ 2419003 h 2421129"/>
              <a:gd name="connsiteX4" fmla="*/ 2419003 w 4064923"/>
              <a:gd name="connsiteY4" fmla="*/ 881149 h 2421129"/>
              <a:gd name="connsiteX5" fmla="*/ 3042458 w 4064923"/>
              <a:gd name="connsiteY5" fmla="*/ 1271847 h 2421129"/>
              <a:gd name="connsiteX6" fmla="*/ 3582785 w 4064923"/>
              <a:gd name="connsiteY6" fmla="*/ 889462 h 2421129"/>
              <a:gd name="connsiteX7" fmla="*/ 4064923 w 4064923"/>
              <a:gd name="connsiteY7" fmla="*/ 0 h 2421129"/>
              <a:gd name="connsiteX0" fmla="*/ 0 w 4305992"/>
              <a:gd name="connsiteY0" fmla="*/ 0 h 2487631"/>
              <a:gd name="connsiteX1" fmla="*/ 731519 w 4305992"/>
              <a:gd name="connsiteY1" fmla="*/ 1554480 h 2487631"/>
              <a:gd name="connsiteX2" fmla="*/ 1620981 w 4305992"/>
              <a:gd name="connsiteY2" fmla="*/ 1288473 h 2487631"/>
              <a:gd name="connsiteX3" fmla="*/ 2028305 w 4305992"/>
              <a:gd name="connsiteY3" fmla="*/ 2485505 h 2487631"/>
              <a:gd name="connsiteX4" fmla="*/ 2660072 w 4305992"/>
              <a:gd name="connsiteY4" fmla="*/ 947651 h 2487631"/>
              <a:gd name="connsiteX5" fmla="*/ 3283527 w 4305992"/>
              <a:gd name="connsiteY5" fmla="*/ 1338349 h 2487631"/>
              <a:gd name="connsiteX6" fmla="*/ 3823854 w 4305992"/>
              <a:gd name="connsiteY6" fmla="*/ 955964 h 2487631"/>
              <a:gd name="connsiteX7" fmla="*/ 4305992 w 4305992"/>
              <a:gd name="connsiteY7" fmla="*/ 66502 h 2487631"/>
              <a:gd name="connsiteX0" fmla="*/ 0 w 4305992"/>
              <a:gd name="connsiteY0" fmla="*/ 0 h 2487631"/>
              <a:gd name="connsiteX1" fmla="*/ 315883 w 4305992"/>
              <a:gd name="connsiteY1" fmla="*/ 956115 h 2487631"/>
              <a:gd name="connsiteX2" fmla="*/ 731519 w 4305992"/>
              <a:gd name="connsiteY2" fmla="*/ 1554480 h 2487631"/>
              <a:gd name="connsiteX3" fmla="*/ 1620981 w 4305992"/>
              <a:gd name="connsiteY3" fmla="*/ 1288473 h 2487631"/>
              <a:gd name="connsiteX4" fmla="*/ 2028305 w 4305992"/>
              <a:gd name="connsiteY4" fmla="*/ 2485505 h 2487631"/>
              <a:gd name="connsiteX5" fmla="*/ 2660072 w 4305992"/>
              <a:gd name="connsiteY5" fmla="*/ 947651 h 2487631"/>
              <a:gd name="connsiteX6" fmla="*/ 3283527 w 4305992"/>
              <a:gd name="connsiteY6" fmla="*/ 1338349 h 2487631"/>
              <a:gd name="connsiteX7" fmla="*/ 3823854 w 4305992"/>
              <a:gd name="connsiteY7" fmla="*/ 955964 h 2487631"/>
              <a:gd name="connsiteX8" fmla="*/ 4305992 w 4305992"/>
              <a:gd name="connsiteY8" fmla="*/ 66502 h 2487631"/>
              <a:gd name="connsiteX0" fmla="*/ 0 w 4305992"/>
              <a:gd name="connsiteY0" fmla="*/ 0 h 2487631"/>
              <a:gd name="connsiteX1" fmla="*/ 266006 w 4305992"/>
              <a:gd name="connsiteY1" fmla="*/ 1263686 h 2487631"/>
              <a:gd name="connsiteX2" fmla="*/ 731519 w 4305992"/>
              <a:gd name="connsiteY2" fmla="*/ 1554480 h 2487631"/>
              <a:gd name="connsiteX3" fmla="*/ 1620981 w 4305992"/>
              <a:gd name="connsiteY3" fmla="*/ 1288473 h 2487631"/>
              <a:gd name="connsiteX4" fmla="*/ 2028305 w 4305992"/>
              <a:gd name="connsiteY4" fmla="*/ 2485505 h 2487631"/>
              <a:gd name="connsiteX5" fmla="*/ 2660072 w 4305992"/>
              <a:gd name="connsiteY5" fmla="*/ 947651 h 2487631"/>
              <a:gd name="connsiteX6" fmla="*/ 3283527 w 4305992"/>
              <a:gd name="connsiteY6" fmla="*/ 1338349 h 2487631"/>
              <a:gd name="connsiteX7" fmla="*/ 3823854 w 4305992"/>
              <a:gd name="connsiteY7" fmla="*/ 955964 h 2487631"/>
              <a:gd name="connsiteX8" fmla="*/ 4305992 w 4305992"/>
              <a:gd name="connsiteY8" fmla="*/ 66502 h 2487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305992" h="2487631">
                <a:moveTo>
                  <a:pt x="0" y="0"/>
                </a:moveTo>
                <a:cubicBezTo>
                  <a:pt x="52647" y="159352"/>
                  <a:pt x="144086" y="1004606"/>
                  <a:pt x="266006" y="1263686"/>
                </a:cubicBezTo>
                <a:cubicBezTo>
                  <a:pt x="387926" y="1522766"/>
                  <a:pt x="505690" y="1550349"/>
                  <a:pt x="731519" y="1554480"/>
                </a:cubicBezTo>
                <a:cubicBezTo>
                  <a:pt x="957348" y="1558611"/>
                  <a:pt x="1404850" y="1133302"/>
                  <a:pt x="1620981" y="1288473"/>
                </a:cubicBezTo>
                <a:cubicBezTo>
                  <a:pt x="1837112" y="1443644"/>
                  <a:pt x="1855123" y="2542309"/>
                  <a:pt x="2028305" y="2485505"/>
                </a:cubicBezTo>
                <a:cubicBezTo>
                  <a:pt x="2201487" y="2428701"/>
                  <a:pt x="2450868" y="1138844"/>
                  <a:pt x="2660072" y="947651"/>
                </a:cubicBezTo>
                <a:cubicBezTo>
                  <a:pt x="2869276" y="756458"/>
                  <a:pt x="3089563" y="1336964"/>
                  <a:pt x="3283527" y="1338349"/>
                </a:cubicBezTo>
                <a:cubicBezTo>
                  <a:pt x="3477491" y="1339734"/>
                  <a:pt x="3653443" y="1167939"/>
                  <a:pt x="3823854" y="955964"/>
                </a:cubicBezTo>
                <a:cubicBezTo>
                  <a:pt x="3994265" y="743990"/>
                  <a:pt x="4267199" y="135775"/>
                  <a:pt x="4305992" y="66502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90769F4-DF3A-48D9-B21D-A9172AE9D91F}"/>
              </a:ext>
            </a:extLst>
          </p:cNvPr>
          <p:cNvSpPr/>
          <p:nvPr/>
        </p:nvSpPr>
        <p:spPr>
          <a:xfrm>
            <a:off x="1210545" y="866894"/>
            <a:ext cx="488545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Gradient Decent yield good results with convex functions but for non convex loss functions it has high probability to “get stuck” in a local minimum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605DF72-02B8-49D3-A047-72278F24D050}"/>
              </a:ext>
            </a:extLst>
          </p:cNvPr>
          <p:cNvSpPr/>
          <p:nvPr/>
        </p:nvSpPr>
        <p:spPr>
          <a:xfrm>
            <a:off x="1679171" y="2992582"/>
            <a:ext cx="116378" cy="116378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9428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400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0.01597 L 0.00065 0.03402 L 0.00403 0.0618 L 0.00742 0.09213 L 0.01289 0.13703 L 0.01836 0.1625 L 0.02513 0.17824 L 0.03203 0.18796 L 0.03945 0.19398 L 0.04088 0.19537 L 0.04635 0.19537 L 0.04909 0.19537 L 0.04909 0.19537 " pathEditMode="relative" ptsTypes="AAAAAAAAAAA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5170E3F-15AC-4CEA-8FEE-96CE882BF1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building blocks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2F9E84-27E2-468D-8513-FA64EDAFA6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Practical Deep Learning workshop – Nathaniel Shimoni ©</a:t>
            </a:r>
            <a:endParaRPr lang="he-IL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3DAD972-B44A-461F-86A1-3D353614C68B}"/>
              </a:ext>
            </a:extLst>
          </p:cNvPr>
          <p:cNvSpPr/>
          <p:nvPr/>
        </p:nvSpPr>
        <p:spPr>
          <a:xfrm>
            <a:off x="271849" y="914401"/>
            <a:ext cx="3048000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70C0"/>
                </a:solidFill>
              </a:rPr>
              <a:t>Layers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Activations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losses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Optimizers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90CB1AC-ACF1-4608-A95E-7F86B9BDCDC8}"/>
              </a:ext>
            </a:extLst>
          </p:cNvPr>
          <p:cNvGrpSpPr/>
          <p:nvPr/>
        </p:nvGrpSpPr>
        <p:grpSpPr>
          <a:xfrm>
            <a:off x="6167467" y="1679568"/>
            <a:ext cx="4114800" cy="3283130"/>
            <a:chOff x="3810018" y="1679568"/>
            <a:chExt cx="2168624" cy="1684642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C3C83A6C-B4F1-4B7A-936F-6B2317A37941}"/>
                </a:ext>
              </a:extLst>
            </p:cNvPr>
            <p:cNvSpPr/>
            <p:nvPr/>
          </p:nvSpPr>
          <p:spPr>
            <a:xfrm>
              <a:off x="3822381" y="1786653"/>
              <a:ext cx="313037" cy="313037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53101FC6-DF08-4686-9831-59A492F6A71C}"/>
                </a:ext>
              </a:extLst>
            </p:cNvPr>
            <p:cNvSpPr/>
            <p:nvPr/>
          </p:nvSpPr>
          <p:spPr>
            <a:xfrm>
              <a:off x="3818260" y="2177953"/>
              <a:ext cx="313037" cy="313037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2BF0CBDE-B56F-4375-A56E-016D40166916}"/>
                </a:ext>
              </a:extLst>
            </p:cNvPr>
            <p:cNvSpPr/>
            <p:nvPr/>
          </p:nvSpPr>
          <p:spPr>
            <a:xfrm>
              <a:off x="3814139" y="2569253"/>
              <a:ext cx="313037" cy="313037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388825E4-05F8-4515-83CF-7BE3B562E8EF}"/>
                </a:ext>
              </a:extLst>
            </p:cNvPr>
            <p:cNvSpPr/>
            <p:nvPr/>
          </p:nvSpPr>
          <p:spPr>
            <a:xfrm>
              <a:off x="3810018" y="2960553"/>
              <a:ext cx="313037" cy="313037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F3B9C6DB-4987-45BD-8BCD-E88745818FE5}"/>
                </a:ext>
              </a:extLst>
            </p:cNvPr>
            <p:cNvSpPr/>
            <p:nvPr/>
          </p:nvSpPr>
          <p:spPr>
            <a:xfrm>
              <a:off x="4392855" y="1786653"/>
              <a:ext cx="313037" cy="31303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8DAE63D9-0FC7-4919-86C4-E7AD1305E3A1}"/>
                </a:ext>
              </a:extLst>
            </p:cNvPr>
            <p:cNvSpPr/>
            <p:nvPr/>
          </p:nvSpPr>
          <p:spPr>
            <a:xfrm>
              <a:off x="4388734" y="2177953"/>
              <a:ext cx="313037" cy="31303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CE8A8E3-FD07-4FB2-B1A0-5FB673A5DD35}"/>
                </a:ext>
              </a:extLst>
            </p:cNvPr>
            <p:cNvSpPr/>
            <p:nvPr/>
          </p:nvSpPr>
          <p:spPr>
            <a:xfrm>
              <a:off x="4384613" y="2569253"/>
              <a:ext cx="313037" cy="31303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86DF0F5F-1E96-4C3C-B113-1C87E92FFADE}"/>
                </a:ext>
              </a:extLst>
            </p:cNvPr>
            <p:cNvSpPr/>
            <p:nvPr/>
          </p:nvSpPr>
          <p:spPr>
            <a:xfrm>
              <a:off x="4380492" y="2960553"/>
              <a:ext cx="313037" cy="31303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5CC691A2-3E6F-439E-B89A-5C7F71746E3C}"/>
                </a:ext>
              </a:extLst>
            </p:cNvPr>
            <p:cNvCxnSpPr>
              <a:stCxn id="8" idx="6"/>
              <a:endCxn id="13" idx="2"/>
            </p:cNvCxnSpPr>
            <p:nvPr/>
          </p:nvCxnSpPr>
          <p:spPr>
            <a:xfrm>
              <a:off x="4135418" y="1943172"/>
              <a:ext cx="253316" cy="3913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ADB85841-AE53-423A-905F-68A510AD0CB5}"/>
                </a:ext>
              </a:extLst>
            </p:cNvPr>
            <p:cNvCxnSpPr/>
            <p:nvPr/>
          </p:nvCxnSpPr>
          <p:spPr>
            <a:xfrm>
              <a:off x="4135418" y="2334471"/>
              <a:ext cx="253316" cy="3913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FF8A52E7-12AE-401D-857B-42413C9C32F8}"/>
                </a:ext>
              </a:extLst>
            </p:cNvPr>
            <p:cNvCxnSpPr/>
            <p:nvPr/>
          </p:nvCxnSpPr>
          <p:spPr>
            <a:xfrm>
              <a:off x="4135418" y="2725770"/>
              <a:ext cx="253316" cy="3913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D6B7B8A6-69BB-4FB5-9089-0F842E76DC2A}"/>
                </a:ext>
              </a:extLst>
            </p:cNvPr>
            <p:cNvCxnSpPr>
              <a:cxnSpLocks/>
              <a:endCxn id="15" idx="2"/>
            </p:cNvCxnSpPr>
            <p:nvPr/>
          </p:nvCxnSpPr>
          <p:spPr>
            <a:xfrm>
              <a:off x="4135418" y="3117069"/>
              <a:ext cx="245074" cy="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687B76B9-1675-4905-9443-6E3DD398E0B7}"/>
                </a:ext>
              </a:extLst>
            </p:cNvPr>
            <p:cNvCxnSpPr>
              <a:cxnSpLocks/>
            </p:cNvCxnSpPr>
            <p:nvPr/>
          </p:nvCxnSpPr>
          <p:spPr>
            <a:xfrm>
              <a:off x="4146737" y="2725768"/>
              <a:ext cx="245074" cy="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7E308E3C-CEB6-430C-9F71-0F8760F3D82E}"/>
                </a:ext>
              </a:extLst>
            </p:cNvPr>
            <p:cNvCxnSpPr>
              <a:cxnSpLocks/>
            </p:cNvCxnSpPr>
            <p:nvPr/>
          </p:nvCxnSpPr>
          <p:spPr>
            <a:xfrm>
              <a:off x="4158056" y="2334467"/>
              <a:ext cx="245074" cy="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DBA44244-21E0-489A-A61A-09DF8D19DAD6}"/>
                </a:ext>
              </a:extLst>
            </p:cNvPr>
            <p:cNvCxnSpPr>
              <a:cxnSpLocks/>
            </p:cNvCxnSpPr>
            <p:nvPr/>
          </p:nvCxnSpPr>
          <p:spPr>
            <a:xfrm>
              <a:off x="4169375" y="1943166"/>
              <a:ext cx="245074" cy="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A391A297-DA57-4B2D-BA95-A41F39A26977}"/>
                </a:ext>
              </a:extLst>
            </p:cNvPr>
            <p:cNvCxnSpPr>
              <a:cxnSpLocks/>
              <a:stCxn id="9" idx="6"/>
              <a:endCxn id="12" idx="2"/>
            </p:cNvCxnSpPr>
            <p:nvPr/>
          </p:nvCxnSpPr>
          <p:spPr>
            <a:xfrm flipV="1">
              <a:off x="4131297" y="1943172"/>
              <a:ext cx="261558" cy="3913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DAA06650-BA41-4104-AEF1-A99BED05822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27176" y="2311813"/>
              <a:ext cx="261558" cy="3913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5FD54BFD-69A1-4502-9EBA-E34DBA22DFD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23055" y="2680454"/>
              <a:ext cx="261558" cy="3913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083B2C18-CE1A-4069-B5C1-D54566E71CE0}"/>
                </a:ext>
              </a:extLst>
            </p:cNvPr>
            <p:cNvCxnSpPr>
              <a:cxnSpLocks/>
              <a:stCxn id="11" idx="6"/>
              <a:endCxn id="13" idx="2"/>
            </p:cNvCxnSpPr>
            <p:nvPr/>
          </p:nvCxnSpPr>
          <p:spPr>
            <a:xfrm flipV="1">
              <a:off x="4123055" y="2334472"/>
              <a:ext cx="265679" cy="7826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28493261-5FB5-4C27-9C0B-1D22F1E970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31293" y="1939062"/>
              <a:ext cx="265679" cy="7826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4F04136E-C6A2-417A-A44D-996E7375B79B}"/>
                </a:ext>
              </a:extLst>
            </p:cNvPr>
            <p:cNvCxnSpPr>
              <a:cxnSpLocks/>
              <a:endCxn id="15" idx="2"/>
            </p:cNvCxnSpPr>
            <p:nvPr/>
          </p:nvCxnSpPr>
          <p:spPr>
            <a:xfrm>
              <a:off x="4139531" y="2326252"/>
              <a:ext cx="240961" cy="7908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10F59E06-F0D5-42E3-9B85-E9E877AAD611}"/>
                </a:ext>
              </a:extLst>
            </p:cNvPr>
            <p:cNvCxnSpPr>
              <a:cxnSpLocks/>
            </p:cNvCxnSpPr>
            <p:nvPr/>
          </p:nvCxnSpPr>
          <p:spPr>
            <a:xfrm>
              <a:off x="4123061" y="1937022"/>
              <a:ext cx="240961" cy="7908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27529C38-1322-4CB2-89B1-F3441085EA2C}"/>
                </a:ext>
              </a:extLst>
            </p:cNvPr>
            <p:cNvCxnSpPr>
              <a:cxnSpLocks/>
              <a:stCxn id="8" idx="6"/>
              <a:endCxn id="15" idx="2"/>
            </p:cNvCxnSpPr>
            <p:nvPr/>
          </p:nvCxnSpPr>
          <p:spPr>
            <a:xfrm>
              <a:off x="4135418" y="1943172"/>
              <a:ext cx="245074" cy="11739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04AD5C74-F901-4B05-9F61-3694288ED417}"/>
                </a:ext>
              </a:extLst>
            </p:cNvPr>
            <p:cNvCxnSpPr>
              <a:cxnSpLocks/>
              <a:stCxn id="11" idx="6"/>
              <a:endCxn id="12" idx="2"/>
            </p:cNvCxnSpPr>
            <p:nvPr/>
          </p:nvCxnSpPr>
          <p:spPr>
            <a:xfrm flipV="1">
              <a:off x="4123055" y="1943172"/>
              <a:ext cx="269800" cy="11739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469DF328-8EE0-45EE-AE50-F5821CE82794}"/>
                </a:ext>
              </a:extLst>
            </p:cNvPr>
            <p:cNvSpPr/>
            <p:nvPr/>
          </p:nvSpPr>
          <p:spPr>
            <a:xfrm>
              <a:off x="4957157" y="1799017"/>
              <a:ext cx="313037" cy="31303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714DC497-182B-46A7-A3F7-6CDD9AC78821}"/>
                </a:ext>
              </a:extLst>
            </p:cNvPr>
            <p:cNvSpPr/>
            <p:nvPr/>
          </p:nvSpPr>
          <p:spPr>
            <a:xfrm>
              <a:off x="4953036" y="2190317"/>
              <a:ext cx="313037" cy="31303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73222B2F-006E-4055-B27D-79CA55767686}"/>
                </a:ext>
              </a:extLst>
            </p:cNvPr>
            <p:cNvSpPr/>
            <p:nvPr/>
          </p:nvSpPr>
          <p:spPr>
            <a:xfrm>
              <a:off x="4948915" y="2581617"/>
              <a:ext cx="313037" cy="31303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D36FC066-A242-497F-B6C1-3465A626A51F}"/>
                </a:ext>
              </a:extLst>
            </p:cNvPr>
            <p:cNvSpPr/>
            <p:nvPr/>
          </p:nvSpPr>
          <p:spPr>
            <a:xfrm>
              <a:off x="4944794" y="2972917"/>
              <a:ext cx="313037" cy="31303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71DDC83B-CF09-4791-96DB-AD3A2D9C8E8B}"/>
                </a:ext>
              </a:extLst>
            </p:cNvPr>
            <p:cNvCxnSpPr>
              <a:endCxn id="44" idx="2"/>
            </p:cNvCxnSpPr>
            <p:nvPr/>
          </p:nvCxnSpPr>
          <p:spPr>
            <a:xfrm>
              <a:off x="4699720" y="1955536"/>
              <a:ext cx="253316" cy="3913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A7A4BC32-CAED-4509-ACBF-B70603F53461}"/>
                </a:ext>
              </a:extLst>
            </p:cNvPr>
            <p:cNvCxnSpPr/>
            <p:nvPr/>
          </p:nvCxnSpPr>
          <p:spPr>
            <a:xfrm>
              <a:off x="4699720" y="2346835"/>
              <a:ext cx="253316" cy="3913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E4CC9A50-453A-4EC8-83D1-68A933C36A98}"/>
                </a:ext>
              </a:extLst>
            </p:cNvPr>
            <p:cNvCxnSpPr/>
            <p:nvPr/>
          </p:nvCxnSpPr>
          <p:spPr>
            <a:xfrm>
              <a:off x="4699720" y="2738134"/>
              <a:ext cx="253316" cy="3913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A6E22C30-7C5C-41AD-B1CE-80E58B809778}"/>
                </a:ext>
              </a:extLst>
            </p:cNvPr>
            <p:cNvCxnSpPr>
              <a:cxnSpLocks/>
              <a:endCxn id="46" idx="2"/>
            </p:cNvCxnSpPr>
            <p:nvPr/>
          </p:nvCxnSpPr>
          <p:spPr>
            <a:xfrm>
              <a:off x="4699720" y="3129433"/>
              <a:ext cx="245074" cy="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16C78FD3-A78E-4C66-BE9E-FD474DD7F864}"/>
                </a:ext>
              </a:extLst>
            </p:cNvPr>
            <p:cNvCxnSpPr>
              <a:cxnSpLocks/>
            </p:cNvCxnSpPr>
            <p:nvPr/>
          </p:nvCxnSpPr>
          <p:spPr>
            <a:xfrm>
              <a:off x="4711039" y="2738132"/>
              <a:ext cx="245074" cy="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B808429A-724A-4662-A706-2A52C0B284D2}"/>
                </a:ext>
              </a:extLst>
            </p:cNvPr>
            <p:cNvCxnSpPr>
              <a:cxnSpLocks/>
            </p:cNvCxnSpPr>
            <p:nvPr/>
          </p:nvCxnSpPr>
          <p:spPr>
            <a:xfrm>
              <a:off x="4722358" y="2346831"/>
              <a:ext cx="245074" cy="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2D1F0518-244A-4ADB-8813-2944C0B2A4E6}"/>
                </a:ext>
              </a:extLst>
            </p:cNvPr>
            <p:cNvCxnSpPr>
              <a:cxnSpLocks/>
            </p:cNvCxnSpPr>
            <p:nvPr/>
          </p:nvCxnSpPr>
          <p:spPr>
            <a:xfrm>
              <a:off x="4733677" y="1955530"/>
              <a:ext cx="245074" cy="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634A04B9-0AD2-49F5-8522-84C9760A449B}"/>
                </a:ext>
              </a:extLst>
            </p:cNvPr>
            <p:cNvCxnSpPr>
              <a:cxnSpLocks/>
              <a:endCxn id="43" idx="2"/>
            </p:cNvCxnSpPr>
            <p:nvPr/>
          </p:nvCxnSpPr>
          <p:spPr>
            <a:xfrm flipV="1">
              <a:off x="4695599" y="1955536"/>
              <a:ext cx="261558" cy="3913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497FAAF2-3617-4275-B446-45985DBB34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91478" y="2324177"/>
              <a:ext cx="261558" cy="3913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B66C398E-F88C-459F-94FE-B9A600C008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87357" y="2692818"/>
              <a:ext cx="261558" cy="3913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6FAC5D96-66EA-4827-B23D-30924D36CA35}"/>
                </a:ext>
              </a:extLst>
            </p:cNvPr>
            <p:cNvCxnSpPr>
              <a:cxnSpLocks/>
              <a:endCxn id="44" idx="2"/>
            </p:cNvCxnSpPr>
            <p:nvPr/>
          </p:nvCxnSpPr>
          <p:spPr>
            <a:xfrm flipV="1">
              <a:off x="4687357" y="2346836"/>
              <a:ext cx="265679" cy="7826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844A9256-2E5B-4347-96B7-6D55D1BBD3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95595" y="1951426"/>
              <a:ext cx="265679" cy="7826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C0F2DE98-46B8-4442-8D56-EBA21DF253A0}"/>
                </a:ext>
              </a:extLst>
            </p:cNvPr>
            <p:cNvCxnSpPr>
              <a:cxnSpLocks/>
              <a:endCxn id="46" idx="2"/>
            </p:cNvCxnSpPr>
            <p:nvPr/>
          </p:nvCxnSpPr>
          <p:spPr>
            <a:xfrm>
              <a:off x="4703833" y="2338616"/>
              <a:ext cx="240961" cy="7908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E3E033EF-7EEE-42CD-B82F-4BC84E503D48}"/>
                </a:ext>
              </a:extLst>
            </p:cNvPr>
            <p:cNvCxnSpPr>
              <a:cxnSpLocks/>
            </p:cNvCxnSpPr>
            <p:nvPr/>
          </p:nvCxnSpPr>
          <p:spPr>
            <a:xfrm>
              <a:off x="4687363" y="1949386"/>
              <a:ext cx="240961" cy="7908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912843DC-45AA-42C6-8936-6AC0A8D80D56}"/>
                </a:ext>
              </a:extLst>
            </p:cNvPr>
            <p:cNvCxnSpPr>
              <a:cxnSpLocks/>
              <a:endCxn id="46" idx="2"/>
            </p:cNvCxnSpPr>
            <p:nvPr/>
          </p:nvCxnSpPr>
          <p:spPr>
            <a:xfrm>
              <a:off x="4699720" y="1955536"/>
              <a:ext cx="245074" cy="11739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41A85E81-075D-4EE6-A550-D9A04E5FC1E2}"/>
                </a:ext>
              </a:extLst>
            </p:cNvPr>
            <p:cNvCxnSpPr>
              <a:cxnSpLocks/>
              <a:endCxn id="43" idx="2"/>
            </p:cNvCxnSpPr>
            <p:nvPr/>
          </p:nvCxnSpPr>
          <p:spPr>
            <a:xfrm flipV="1">
              <a:off x="4687357" y="1955536"/>
              <a:ext cx="269800" cy="11739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8BD0F4A1-8E05-41F1-BF11-19B35EB840BB}"/>
                </a:ext>
              </a:extLst>
            </p:cNvPr>
            <p:cNvSpPr/>
            <p:nvPr/>
          </p:nvSpPr>
          <p:spPr>
            <a:xfrm>
              <a:off x="5665605" y="2412731"/>
              <a:ext cx="313037" cy="313037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EE0C190C-268C-4B69-AD7C-39EB55608FAF}"/>
                </a:ext>
              </a:extLst>
            </p:cNvPr>
            <p:cNvCxnSpPr>
              <a:cxnSpLocks/>
              <a:stCxn id="46" idx="6"/>
              <a:endCxn id="63" idx="2"/>
            </p:cNvCxnSpPr>
            <p:nvPr/>
          </p:nvCxnSpPr>
          <p:spPr>
            <a:xfrm flipV="1">
              <a:off x="5257831" y="2569250"/>
              <a:ext cx="407774" cy="56018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DB370D55-BA12-4B6D-A99D-2D6AF2071FCA}"/>
                </a:ext>
              </a:extLst>
            </p:cNvPr>
            <p:cNvCxnSpPr>
              <a:cxnSpLocks/>
              <a:endCxn id="63" idx="2"/>
            </p:cNvCxnSpPr>
            <p:nvPr/>
          </p:nvCxnSpPr>
          <p:spPr>
            <a:xfrm flipV="1">
              <a:off x="5280484" y="2569250"/>
              <a:ext cx="385121" cy="14623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05F00ABF-4AB2-401B-BB78-4EB096B5A8BA}"/>
                </a:ext>
              </a:extLst>
            </p:cNvPr>
            <p:cNvCxnSpPr>
              <a:cxnSpLocks/>
              <a:endCxn id="63" idx="2"/>
            </p:cNvCxnSpPr>
            <p:nvPr/>
          </p:nvCxnSpPr>
          <p:spPr>
            <a:xfrm>
              <a:off x="5270194" y="2327286"/>
              <a:ext cx="395411" cy="24196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33D11A45-6576-49E2-AF9D-DFE2D52A4F73}"/>
                </a:ext>
              </a:extLst>
            </p:cNvPr>
            <p:cNvCxnSpPr>
              <a:cxnSpLocks/>
              <a:endCxn id="63" idx="2"/>
            </p:cNvCxnSpPr>
            <p:nvPr/>
          </p:nvCxnSpPr>
          <p:spPr>
            <a:xfrm>
              <a:off x="5257867" y="1964340"/>
              <a:ext cx="407738" cy="60491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10BA1D8A-231B-4C4C-B72E-0867A8F3C52E}"/>
                </a:ext>
              </a:extLst>
            </p:cNvPr>
            <p:cNvSpPr/>
            <p:nvPr/>
          </p:nvSpPr>
          <p:spPr>
            <a:xfrm>
              <a:off x="4291937" y="1679568"/>
              <a:ext cx="1079157" cy="1684642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5" name="TextBox 74">
            <a:extLst>
              <a:ext uri="{FF2B5EF4-FFF2-40B4-BE49-F238E27FC236}">
                <a16:creationId xmlns:a16="http://schemas.microsoft.com/office/drawing/2014/main" id="{C33CEA1D-2A3A-4C97-9252-6495A7E0B9C9}"/>
              </a:ext>
            </a:extLst>
          </p:cNvPr>
          <p:cNvSpPr txBox="1"/>
          <p:nvPr/>
        </p:nvSpPr>
        <p:spPr>
          <a:xfrm>
            <a:off x="5919322" y="5398757"/>
            <a:ext cx="8577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n>
                  <a:solidFill>
                    <a:schemeClr val="tx1"/>
                  </a:solidFill>
                </a:ln>
                <a:solidFill>
                  <a:srgbClr val="FFC000"/>
                </a:solidFill>
              </a:rPr>
              <a:t>input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A3735291-0D4C-49D1-95FE-D4DCF313AEFF}"/>
              </a:ext>
            </a:extLst>
          </p:cNvPr>
          <p:cNvSpPr txBox="1"/>
          <p:nvPr/>
        </p:nvSpPr>
        <p:spPr>
          <a:xfrm>
            <a:off x="9481583" y="5410248"/>
            <a:ext cx="10296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n>
                  <a:solidFill>
                    <a:schemeClr val="tx1"/>
                  </a:solidFill>
                </a:ln>
                <a:solidFill>
                  <a:srgbClr val="00B050"/>
                </a:solidFill>
              </a:rPr>
              <a:t>output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4867B09F-8567-4175-A1E3-3A2D3981F14A}"/>
              </a:ext>
            </a:extLst>
          </p:cNvPr>
          <p:cNvSpPr txBox="1"/>
          <p:nvPr/>
        </p:nvSpPr>
        <p:spPr>
          <a:xfrm>
            <a:off x="7182722" y="5452561"/>
            <a:ext cx="1893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Hidden layers (2)</a:t>
            </a:r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204AC420-FE28-4AC9-96A7-61E01D884B8B}"/>
              </a:ext>
            </a:extLst>
          </p:cNvPr>
          <p:cNvSpPr/>
          <p:nvPr/>
        </p:nvSpPr>
        <p:spPr>
          <a:xfrm>
            <a:off x="6838581" y="1073939"/>
            <a:ext cx="2145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Fully connected ANN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E1A0C9B-53B2-4A04-B063-E618476F68E5}"/>
              </a:ext>
            </a:extLst>
          </p:cNvPr>
          <p:cNvSpPr/>
          <p:nvPr/>
        </p:nvSpPr>
        <p:spPr>
          <a:xfrm>
            <a:off x="3747287" y="1996644"/>
            <a:ext cx="18496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Number of rooms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539C3D3A-53EA-4745-917C-15FAFECDA863}"/>
              </a:ext>
            </a:extLst>
          </p:cNvPr>
          <p:cNvSpPr/>
          <p:nvPr/>
        </p:nvSpPr>
        <p:spPr>
          <a:xfrm>
            <a:off x="4154378" y="2771208"/>
            <a:ext cx="9372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location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BBD07FFB-26C8-4BC6-AC19-2B05258CA6C4}"/>
              </a:ext>
            </a:extLst>
          </p:cNvPr>
          <p:cNvSpPr/>
          <p:nvPr/>
        </p:nvSpPr>
        <p:spPr>
          <a:xfrm>
            <a:off x="3700865" y="3527017"/>
            <a:ext cx="21471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Avg income in region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48D68854-FB85-4F45-B5AF-EBCC016CB549}"/>
              </a:ext>
            </a:extLst>
          </p:cNvPr>
          <p:cNvSpPr/>
          <p:nvPr/>
        </p:nvSpPr>
        <p:spPr>
          <a:xfrm>
            <a:off x="3839145" y="4232173"/>
            <a:ext cx="18131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Area ground area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E10D3830-9346-45EC-A427-91F4A7EEB269}"/>
              </a:ext>
            </a:extLst>
          </p:cNvPr>
          <p:cNvSpPr/>
          <p:nvPr/>
        </p:nvSpPr>
        <p:spPr>
          <a:xfrm>
            <a:off x="10415523" y="3260915"/>
            <a:ext cx="7729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3000K</a:t>
            </a:r>
          </a:p>
        </p:txBody>
      </p:sp>
    </p:spTree>
    <p:extLst>
      <p:ext uri="{BB962C8B-B14F-4D97-AF65-F5344CB8AC3E}">
        <p14:creationId xmlns:p14="http://schemas.microsoft.com/office/powerpoint/2010/main" val="25077750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94FEFF2-5DAB-43EE-9F9C-5C074AAB2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Optimizers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7729CA-82B0-49E4-AB26-4DE91FA48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Practical Deep Learning workshop – Nathaniel Shimoni ©</a:t>
            </a:r>
            <a:endParaRPr lang="he-IL" dirty="0"/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1B179BDB-00B8-400D-A8AC-89904A8A971C}"/>
              </a:ext>
            </a:extLst>
          </p:cNvPr>
          <p:cNvSpPr/>
          <p:nvPr/>
        </p:nvSpPr>
        <p:spPr>
          <a:xfrm>
            <a:off x="1629295" y="2884365"/>
            <a:ext cx="4305992" cy="2487631"/>
          </a:xfrm>
          <a:custGeom>
            <a:avLst/>
            <a:gdLst>
              <a:gd name="connsiteX0" fmla="*/ 0 w 3300152"/>
              <a:gd name="connsiteY0" fmla="*/ 565266 h 2611895"/>
              <a:gd name="connsiteX1" fmla="*/ 556952 w 3300152"/>
              <a:gd name="connsiteY1" fmla="*/ 2086495 h 2611895"/>
              <a:gd name="connsiteX2" fmla="*/ 1205345 w 3300152"/>
              <a:gd name="connsiteY2" fmla="*/ 1388226 h 2611895"/>
              <a:gd name="connsiteX3" fmla="*/ 1787236 w 3300152"/>
              <a:gd name="connsiteY3" fmla="*/ 2610196 h 2611895"/>
              <a:gd name="connsiteX4" fmla="*/ 2419003 w 3300152"/>
              <a:gd name="connsiteY4" fmla="*/ 1072342 h 2611895"/>
              <a:gd name="connsiteX5" fmla="*/ 2734887 w 3300152"/>
              <a:gd name="connsiteY5" fmla="*/ 2302626 h 2611895"/>
              <a:gd name="connsiteX6" fmla="*/ 3300152 w 3300152"/>
              <a:gd name="connsiteY6" fmla="*/ 0 h 2611895"/>
              <a:gd name="connsiteX7" fmla="*/ 3300152 w 3300152"/>
              <a:gd name="connsiteY7" fmla="*/ 0 h 2611895"/>
              <a:gd name="connsiteX0" fmla="*/ 0 w 3300152"/>
              <a:gd name="connsiteY0" fmla="*/ 565266 h 2611994"/>
              <a:gd name="connsiteX1" fmla="*/ 490450 w 3300152"/>
              <a:gd name="connsiteY1" fmla="*/ 1679171 h 2611994"/>
              <a:gd name="connsiteX2" fmla="*/ 1205345 w 3300152"/>
              <a:gd name="connsiteY2" fmla="*/ 1388226 h 2611994"/>
              <a:gd name="connsiteX3" fmla="*/ 1787236 w 3300152"/>
              <a:gd name="connsiteY3" fmla="*/ 2610196 h 2611994"/>
              <a:gd name="connsiteX4" fmla="*/ 2419003 w 3300152"/>
              <a:gd name="connsiteY4" fmla="*/ 1072342 h 2611994"/>
              <a:gd name="connsiteX5" fmla="*/ 2734887 w 3300152"/>
              <a:gd name="connsiteY5" fmla="*/ 2302626 h 2611994"/>
              <a:gd name="connsiteX6" fmla="*/ 3300152 w 3300152"/>
              <a:gd name="connsiteY6" fmla="*/ 0 h 2611994"/>
              <a:gd name="connsiteX7" fmla="*/ 3300152 w 3300152"/>
              <a:gd name="connsiteY7" fmla="*/ 0 h 2611994"/>
              <a:gd name="connsiteX0" fmla="*/ 0 w 3300152"/>
              <a:gd name="connsiteY0" fmla="*/ 565266 h 2612322"/>
              <a:gd name="connsiteX1" fmla="*/ 490450 w 3300152"/>
              <a:gd name="connsiteY1" fmla="*/ 1679171 h 2612322"/>
              <a:gd name="connsiteX2" fmla="*/ 1379912 w 3300152"/>
              <a:gd name="connsiteY2" fmla="*/ 1413164 h 2612322"/>
              <a:gd name="connsiteX3" fmla="*/ 1787236 w 3300152"/>
              <a:gd name="connsiteY3" fmla="*/ 2610196 h 2612322"/>
              <a:gd name="connsiteX4" fmla="*/ 2419003 w 3300152"/>
              <a:gd name="connsiteY4" fmla="*/ 1072342 h 2612322"/>
              <a:gd name="connsiteX5" fmla="*/ 2734887 w 3300152"/>
              <a:gd name="connsiteY5" fmla="*/ 2302626 h 2612322"/>
              <a:gd name="connsiteX6" fmla="*/ 3300152 w 3300152"/>
              <a:gd name="connsiteY6" fmla="*/ 0 h 2612322"/>
              <a:gd name="connsiteX7" fmla="*/ 3300152 w 3300152"/>
              <a:gd name="connsiteY7" fmla="*/ 0 h 2612322"/>
              <a:gd name="connsiteX0" fmla="*/ 0 w 3300152"/>
              <a:gd name="connsiteY0" fmla="*/ 565266 h 2612322"/>
              <a:gd name="connsiteX1" fmla="*/ 490450 w 3300152"/>
              <a:gd name="connsiteY1" fmla="*/ 1679171 h 2612322"/>
              <a:gd name="connsiteX2" fmla="*/ 1379912 w 3300152"/>
              <a:gd name="connsiteY2" fmla="*/ 1413164 h 2612322"/>
              <a:gd name="connsiteX3" fmla="*/ 1787236 w 3300152"/>
              <a:gd name="connsiteY3" fmla="*/ 2610196 h 2612322"/>
              <a:gd name="connsiteX4" fmla="*/ 2419003 w 3300152"/>
              <a:gd name="connsiteY4" fmla="*/ 1072342 h 2612322"/>
              <a:gd name="connsiteX5" fmla="*/ 2818014 w 3300152"/>
              <a:gd name="connsiteY5" fmla="*/ 1487979 h 2612322"/>
              <a:gd name="connsiteX6" fmla="*/ 3300152 w 3300152"/>
              <a:gd name="connsiteY6" fmla="*/ 0 h 2612322"/>
              <a:gd name="connsiteX7" fmla="*/ 3300152 w 3300152"/>
              <a:gd name="connsiteY7" fmla="*/ 0 h 2612322"/>
              <a:gd name="connsiteX0" fmla="*/ 0 w 3416530"/>
              <a:gd name="connsiteY0" fmla="*/ 773084 h 2820140"/>
              <a:gd name="connsiteX1" fmla="*/ 490450 w 3416530"/>
              <a:gd name="connsiteY1" fmla="*/ 1886989 h 2820140"/>
              <a:gd name="connsiteX2" fmla="*/ 1379912 w 3416530"/>
              <a:gd name="connsiteY2" fmla="*/ 1620982 h 2820140"/>
              <a:gd name="connsiteX3" fmla="*/ 1787236 w 3416530"/>
              <a:gd name="connsiteY3" fmla="*/ 2818014 h 2820140"/>
              <a:gd name="connsiteX4" fmla="*/ 2419003 w 3416530"/>
              <a:gd name="connsiteY4" fmla="*/ 1280160 h 2820140"/>
              <a:gd name="connsiteX5" fmla="*/ 2818014 w 3416530"/>
              <a:gd name="connsiteY5" fmla="*/ 1695797 h 2820140"/>
              <a:gd name="connsiteX6" fmla="*/ 3300152 w 3416530"/>
              <a:gd name="connsiteY6" fmla="*/ 207818 h 2820140"/>
              <a:gd name="connsiteX7" fmla="*/ 3416530 w 3416530"/>
              <a:gd name="connsiteY7" fmla="*/ 0 h 2820140"/>
              <a:gd name="connsiteX0" fmla="*/ 0 w 3602949"/>
              <a:gd name="connsiteY0" fmla="*/ 773084 h 2820140"/>
              <a:gd name="connsiteX1" fmla="*/ 490450 w 3602949"/>
              <a:gd name="connsiteY1" fmla="*/ 1886989 h 2820140"/>
              <a:gd name="connsiteX2" fmla="*/ 1379912 w 3602949"/>
              <a:gd name="connsiteY2" fmla="*/ 1620982 h 2820140"/>
              <a:gd name="connsiteX3" fmla="*/ 1787236 w 3602949"/>
              <a:gd name="connsiteY3" fmla="*/ 2818014 h 2820140"/>
              <a:gd name="connsiteX4" fmla="*/ 2419003 w 3602949"/>
              <a:gd name="connsiteY4" fmla="*/ 1280160 h 2820140"/>
              <a:gd name="connsiteX5" fmla="*/ 2818014 w 3602949"/>
              <a:gd name="connsiteY5" fmla="*/ 1695797 h 2820140"/>
              <a:gd name="connsiteX6" fmla="*/ 3582785 w 3602949"/>
              <a:gd name="connsiteY6" fmla="*/ 1288473 h 2820140"/>
              <a:gd name="connsiteX7" fmla="*/ 3416530 w 3602949"/>
              <a:gd name="connsiteY7" fmla="*/ 0 h 2820140"/>
              <a:gd name="connsiteX0" fmla="*/ 0 w 4064923"/>
              <a:gd name="connsiteY0" fmla="*/ 374073 h 2421129"/>
              <a:gd name="connsiteX1" fmla="*/ 490450 w 4064923"/>
              <a:gd name="connsiteY1" fmla="*/ 1487978 h 2421129"/>
              <a:gd name="connsiteX2" fmla="*/ 1379912 w 4064923"/>
              <a:gd name="connsiteY2" fmla="*/ 1221971 h 2421129"/>
              <a:gd name="connsiteX3" fmla="*/ 1787236 w 4064923"/>
              <a:gd name="connsiteY3" fmla="*/ 2419003 h 2421129"/>
              <a:gd name="connsiteX4" fmla="*/ 2419003 w 4064923"/>
              <a:gd name="connsiteY4" fmla="*/ 881149 h 2421129"/>
              <a:gd name="connsiteX5" fmla="*/ 2818014 w 4064923"/>
              <a:gd name="connsiteY5" fmla="*/ 1296786 h 2421129"/>
              <a:gd name="connsiteX6" fmla="*/ 3582785 w 4064923"/>
              <a:gd name="connsiteY6" fmla="*/ 889462 h 2421129"/>
              <a:gd name="connsiteX7" fmla="*/ 4064923 w 4064923"/>
              <a:gd name="connsiteY7" fmla="*/ 0 h 2421129"/>
              <a:gd name="connsiteX0" fmla="*/ 0 w 4064923"/>
              <a:gd name="connsiteY0" fmla="*/ 374073 h 2421129"/>
              <a:gd name="connsiteX1" fmla="*/ 490450 w 4064923"/>
              <a:gd name="connsiteY1" fmla="*/ 1487978 h 2421129"/>
              <a:gd name="connsiteX2" fmla="*/ 1379912 w 4064923"/>
              <a:gd name="connsiteY2" fmla="*/ 1221971 h 2421129"/>
              <a:gd name="connsiteX3" fmla="*/ 1787236 w 4064923"/>
              <a:gd name="connsiteY3" fmla="*/ 2419003 h 2421129"/>
              <a:gd name="connsiteX4" fmla="*/ 2419003 w 4064923"/>
              <a:gd name="connsiteY4" fmla="*/ 881149 h 2421129"/>
              <a:gd name="connsiteX5" fmla="*/ 3042458 w 4064923"/>
              <a:gd name="connsiteY5" fmla="*/ 1271847 h 2421129"/>
              <a:gd name="connsiteX6" fmla="*/ 3582785 w 4064923"/>
              <a:gd name="connsiteY6" fmla="*/ 889462 h 2421129"/>
              <a:gd name="connsiteX7" fmla="*/ 4064923 w 4064923"/>
              <a:gd name="connsiteY7" fmla="*/ 0 h 2421129"/>
              <a:gd name="connsiteX0" fmla="*/ 0 w 4305992"/>
              <a:gd name="connsiteY0" fmla="*/ 0 h 2487631"/>
              <a:gd name="connsiteX1" fmla="*/ 731519 w 4305992"/>
              <a:gd name="connsiteY1" fmla="*/ 1554480 h 2487631"/>
              <a:gd name="connsiteX2" fmla="*/ 1620981 w 4305992"/>
              <a:gd name="connsiteY2" fmla="*/ 1288473 h 2487631"/>
              <a:gd name="connsiteX3" fmla="*/ 2028305 w 4305992"/>
              <a:gd name="connsiteY3" fmla="*/ 2485505 h 2487631"/>
              <a:gd name="connsiteX4" fmla="*/ 2660072 w 4305992"/>
              <a:gd name="connsiteY4" fmla="*/ 947651 h 2487631"/>
              <a:gd name="connsiteX5" fmla="*/ 3283527 w 4305992"/>
              <a:gd name="connsiteY5" fmla="*/ 1338349 h 2487631"/>
              <a:gd name="connsiteX6" fmla="*/ 3823854 w 4305992"/>
              <a:gd name="connsiteY6" fmla="*/ 955964 h 2487631"/>
              <a:gd name="connsiteX7" fmla="*/ 4305992 w 4305992"/>
              <a:gd name="connsiteY7" fmla="*/ 66502 h 2487631"/>
              <a:gd name="connsiteX0" fmla="*/ 0 w 4305992"/>
              <a:gd name="connsiteY0" fmla="*/ 0 h 2487631"/>
              <a:gd name="connsiteX1" fmla="*/ 315883 w 4305992"/>
              <a:gd name="connsiteY1" fmla="*/ 956115 h 2487631"/>
              <a:gd name="connsiteX2" fmla="*/ 731519 w 4305992"/>
              <a:gd name="connsiteY2" fmla="*/ 1554480 h 2487631"/>
              <a:gd name="connsiteX3" fmla="*/ 1620981 w 4305992"/>
              <a:gd name="connsiteY3" fmla="*/ 1288473 h 2487631"/>
              <a:gd name="connsiteX4" fmla="*/ 2028305 w 4305992"/>
              <a:gd name="connsiteY4" fmla="*/ 2485505 h 2487631"/>
              <a:gd name="connsiteX5" fmla="*/ 2660072 w 4305992"/>
              <a:gd name="connsiteY5" fmla="*/ 947651 h 2487631"/>
              <a:gd name="connsiteX6" fmla="*/ 3283527 w 4305992"/>
              <a:gd name="connsiteY6" fmla="*/ 1338349 h 2487631"/>
              <a:gd name="connsiteX7" fmla="*/ 3823854 w 4305992"/>
              <a:gd name="connsiteY7" fmla="*/ 955964 h 2487631"/>
              <a:gd name="connsiteX8" fmla="*/ 4305992 w 4305992"/>
              <a:gd name="connsiteY8" fmla="*/ 66502 h 2487631"/>
              <a:gd name="connsiteX0" fmla="*/ 0 w 4305992"/>
              <a:gd name="connsiteY0" fmla="*/ 0 h 2487631"/>
              <a:gd name="connsiteX1" fmla="*/ 266006 w 4305992"/>
              <a:gd name="connsiteY1" fmla="*/ 1263686 h 2487631"/>
              <a:gd name="connsiteX2" fmla="*/ 731519 w 4305992"/>
              <a:gd name="connsiteY2" fmla="*/ 1554480 h 2487631"/>
              <a:gd name="connsiteX3" fmla="*/ 1620981 w 4305992"/>
              <a:gd name="connsiteY3" fmla="*/ 1288473 h 2487631"/>
              <a:gd name="connsiteX4" fmla="*/ 2028305 w 4305992"/>
              <a:gd name="connsiteY4" fmla="*/ 2485505 h 2487631"/>
              <a:gd name="connsiteX5" fmla="*/ 2660072 w 4305992"/>
              <a:gd name="connsiteY5" fmla="*/ 947651 h 2487631"/>
              <a:gd name="connsiteX6" fmla="*/ 3283527 w 4305992"/>
              <a:gd name="connsiteY6" fmla="*/ 1338349 h 2487631"/>
              <a:gd name="connsiteX7" fmla="*/ 3823854 w 4305992"/>
              <a:gd name="connsiteY7" fmla="*/ 955964 h 2487631"/>
              <a:gd name="connsiteX8" fmla="*/ 4305992 w 4305992"/>
              <a:gd name="connsiteY8" fmla="*/ 66502 h 2487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305992" h="2487631">
                <a:moveTo>
                  <a:pt x="0" y="0"/>
                </a:moveTo>
                <a:cubicBezTo>
                  <a:pt x="52647" y="159352"/>
                  <a:pt x="144086" y="1004606"/>
                  <a:pt x="266006" y="1263686"/>
                </a:cubicBezTo>
                <a:cubicBezTo>
                  <a:pt x="387926" y="1522766"/>
                  <a:pt x="505690" y="1550349"/>
                  <a:pt x="731519" y="1554480"/>
                </a:cubicBezTo>
                <a:cubicBezTo>
                  <a:pt x="957348" y="1558611"/>
                  <a:pt x="1404850" y="1133302"/>
                  <a:pt x="1620981" y="1288473"/>
                </a:cubicBezTo>
                <a:cubicBezTo>
                  <a:pt x="1837112" y="1443644"/>
                  <a:pt x="1855123" y="2542309"/>
                  <a:pt x="2028305" y="2485505"/>
                </a:cubicBezTo>
                <a:cubicBezTo>
                  <a:pt x="2201487" y="2428701"/>
                  <a:pt x="2450868" y="1138844"/>
                  <a:pt x="2660072" y="947651"/>
                </a:cubicBezTo>
                <a:cubicBezTo>
                  <a:pt x="2869276" y="756458"/>
                  <a:pt x="3089563" y="1336964"/>
                  <a:pt x="3283527" y="1338349"/>
                </a:cubicBezTo>
                <a:cubicBezTo>
                  <a:pt x="3477491" y="1339734"/>
                  <a:pt x="3653443" y="1167939"/>
                  <a:pt x="3823854" y="955964"/>
                </a:cubicBezTo>
                <a:cubicBezTo>
                  <a:pt x="3994265" y="743990"/>
                  <a:pt x="4267199" y="135775"/>
                  <a:pt x="4305992" y="66502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90769F4-DF3A-48D9-B21D-A9172AE9D91F}"/>
              </a:ext>
            </a:extLst>
          </p:cNvPr>
          <p:cNvSpPr/>
          <p:nvPr/>
        </p:nvSpPr>
        <p:spPr>
          <a:xfrm>
            <a:off x="1210545" y="866894"/>
            <a:ext cx="488545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One solution to this problem is using </a:t>
            </a:r>
            <a:r>
              <a:rPr lang="en-US" dirty="0">
                <a:solidFill>
                  <a:srgbClr val="FF0000"/>
                </a:solidFill>
              </a:rPr>
              <a:t>momentum</a:t>
            </a:r>
          </a:p>
          <a:p>
            <a:r>
              <a:rPr lang="en-US" dirty="0"/>
              <a:t>We can think of momentum as the rolling ball acceleration – mathematically we add the decaying average of previous gradients to our current gradient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605DF72-02B8-49D3-A047-72278F24D050}"/>
              </a:ext>
            </a:extLst>
          </p:cNvPr>
          <p:cNvSpPr/>
          <p:nvPr/>
        </p:nvSpPr>
        <p:spPr>
          <a:xfrm>
            <a:off x="1679171" y="2992582"/>
            <a:ext cx="116378" cy="116378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EE2F5AD-3AEB-4C9F-A2C6-551F5F0D0D8F}"/>
              </a:ext>
            </a:extLst>
          </p:cNvPr>
          <p:cNvSpPr/>
          <p:nvPr/>
        </p:nvSpPr>
        <p:spPr>
          <a:xfrm>
            <a:off x="6544545" y="2363115"/>
            <a:ext cx="488545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This allows us to avoid to causes of local minimum convergence: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Plateau with zero gradients and no more updates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Oscillations caused by opposite gradients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2B985F06-EF82-4B68-9867-D4F769CC959E}"/>
              </a:ext>
            </a:extLst>
          </p:cNvPr>
          <p:cNvSpPr/>
          <p:nvPr/>
        </p:nvSpPr>
        <p:spPr>
          <a:xfrm>
            <a:off x="6256715" y="4418375"/>
            <a:ext cx="2524164" cy="1237712"/>
          </a:xfrm>
          <a:custGeom>
            <a:avLst/>
            <a:gdLst>
              <a:gd name="connsiteX0" fmla="*/ 0 w 3300152"/>
              <a:gd name="connsiteY0" fmla="*/ 565266 h 2611895"/>
              <a:gd name="connsiteX1" fmla="*/ 556952 w 3300152"/>
              <a:gd name="connsiteY1" fmla="*/ 2086495 h 2611895"/>
              <a:gd name="connsiteX2" fmla="*/ 1205345 w 3300152"/>
              <a:gd name="connsiteY2" fmla="*/ 1388226 h 2611895"/>
              <a:gd name="connsiteX3" fmla="*/ 1787236 w 3300152"/>
              <a:gd name="connsiteY3" fmla="*/ 2610196 h 2611895"/>
              <a:gd name="connsiteX4" fmla="*/ 2419003 w 3300152"/>
              <a:gd name="connsiteY4" fmla="*/ 1072342 h 2611895"/>
              <a:gd name="connsiteX5" fmla="*/ 2734887 w 3300152"/>
              <a:gd name="connsiteY5" fmla="*/ 2302626 h 2611895"/>
              <a:gd name="connsiteX6" fmla="*/ 3300152 w 3300152"/>
              <a:gd name="connsiteY6" fmla="*/ 0 h 2611895"/>
              <a:gd name="connsiteX7" fmla="*/ 3300152 w 3300152"/>
              <a:gd name="connsiteY7" fmla="*/ 0 h 2611895"/>
              <a:gd name="connsiteX0" fmla="*/ 0 w 3300152"/>
              <a:gd name="connsiteY0" fmla="*/ 565266 h 2611994"/>
              <a:gd name="connsiteX1" fmla="*/ 490450 w 3300152"/>
              <a:gd name="connsiteY1" fmla="*/ 1679171 h 2611994"/>
              <a:gd name="connsiteX2" fmla="*/ 1205345 w 3300152"/>
              <a:gd name="connsiteY2" fmla="*/ 1388226 h 2611994"/>
              <a:gd name="connsiteX3" fmla="*/ 1787236 w 3300152"/>
              <a:gd name="connsiteY3" fmla="*/ 2610196 h 2611994"/>
              <a:gd name="connsiteX4" fmla="*/ 2419003 w 3300152"/>
              <a:gd name="connsiteY4" fmla="*/ 1072342 h 2611994"/>
              <a:gd name="connsiteX5" fmla="*/ 2734887 w 3300152"/>
              <a:gd name="connsiteY5" fmla="*/ 2302626 h 2611994"/>
              <a:gd name="connsiteX6" fmla="*/ 3300152 w 3300152"/>
              <a:gd name="connsiteY6" fmla="*/ 0 h 2611994"/>
              <a:gd name="connsiteX7" fmla="*/ 3300152 w 3300152"/>
              <a:gd name="connsiteY7" fmla="*/ 0 h 2611994"/>
              <a:gd name="connsiteX0" fmla="*/ 0 w 3300152"/>
              <a:gd name="connsiteY0" fmla="*/ 565266 h 2612322"/>
              <a:gd name="connsiteX1" fmla="*/ 490450 w 3300152"/>
              <a:gd name="connsiteY1" fmla="*/ 1679171 h 2612322"/>
              <a:gd name="connsiteX2" fmla="*/ 1379912 w 3300152"/>
              <a:gd name="connsiteY2" fmla="*/ 1413164 h 2612322"/>
              <a:gd name="connsiteX3" fmla="*/ 1787236 w 3300152"/>
              <a:gd name="connsiteY3" fmla="*/ 2610196 h 2612322"/>
              <a:gd name="connsiteX4" fmla="*/ 2419003 w 3300152"/>
              <a:gd name="connsiteY4" fmla="*/ 1072342 h 2612322"/>
              <a:gd name="connsiteX5" fmla="*/ 2734887 w 3300152"/>
              <a:gd name="connsiteY5" fmla="*/ 2302626 h 2612322"/>
              <a:gd name="connsiteX6" fmla="*/ 3300152 w 3300152"/>
              <a:gd name="connsiteY6" fmla="*/ 0 h 2612322"/>
              <a:gd name="connsiteX7" fmla="*/ 3300152 w 3300152"/>
              <a:gd name="connsiteY7" fmla="*/ 0 h 2612322"/>
              <a:gd name="connsiteX0" fmla="*/ 0 w 3300152"/>
              <a:gd name="connsiteY0" fmla="*/ 565266 h 2612322"/>
              <a:gd name="connsiteX1" fmla="*/ 490450 w 3300152"/>
              <a:gd name="connsiteY1" fmla="*/ 1679171 h 2612322"/>
              <a:gd name="connsiteX2" fmla="*/ 1379912 w 3300152"/>
              <a:gd name="connsiteY2" fmla="*/ 1413164 h 2612322"/>
              <a:gd name="connsiteX3" fmla="*/ 1787236 w 3300152"/>
              <a:gd name="connsiteY3" fmla="*/ 2610196 h 2612322"/>
              <a:gd name="connsiteX4" fmla="*/ 2419003 w 3300152"/>
              <a:gd name="connsiteY4" fmla="*/ 1072342 h 2612322"/>
              <a:gd name="connsiteX5" fmla="*/ 2818014 w 3300152"/>
              <a:gd name="connsiteY5" fmla="*/ 1487979 h 2612322"/>
              <a:gd name="connsiteX6" fmla="*/ 3300152 w 3300152"/>
              <a:gd name="connsiteY6" fmla="*/ 0 h 2612322"/>
              <a:gd name="connsiteX7" fmla="*/ 3300152 w 3300152"/>
              <a:gd name="connsiteY7" fmla="*/ 0 h 2612322"/>
              <a:gd name="connsiteX0" fmla="*/ 0 w 3416530"/>
              <a:gd name="connsiteY0" fmla="*/ 773084 h 2820140"/>
              <a:gd name="connsiteX1" fmla="*/ 490450 w 3416530"/>
              <a:gd name="connsiteY1" fmla="*/ 1886989 h 2820140"/>
              <a:gd name="connsiteX2" fmla="*/ 1379912 w 3416530"/>
              <a:gd name="connsiteY2" fmla="*/ 1620982 h 2820140"/>
              <a:gd name="connsiteX3" fmla="*/ 1787236 w 3416530"/>
              <a:gd name="connsiteY3" fmla="*/ 2818014 h 2820140"/>
              <a:gd name="connsiteX4" fmla="*/ 2419003 w 3416530"/>
              <a:gd name="connsiteY4" fmla="*/ 1280160 h 2820140"/>
              <a:gd name="connsiteX5" fmla="*/ 2818014 w 3416530"/>
              <a:gd name="connsiteY5" fmla="*/ 1695797 h 2820140"/>
              <a:gd name="connsiteX6" fmla="*/ 3300152 w 3416530"/>
              <a:gd name="connsiteY6" fmla="*/ 207818 h 2820140"/>
              <a:gd name="connsiteX7" fmla="*/ 3416530 w 3416530"/>
              <a:gd name="connsiteY7" fmla="*/ 0 h 2820140"/>
              <a:gd name="connsiteX0" fmla="*/ 0 w 3602949"/>
              <a:gd name="connsiteY0" fmla="*/ 773084 h 2820140"/>
              <a:gd name="connsiteX1" fmla="*/ 490450 w 3602949"/>
              <a:gd name="connsiteY1" fmla="*/ 1886989 h 2820140"/>
              <a:gd name="connsiteX2" fmla="*/ 1379912 w 3602949"/>
              <a:gd name="connsiteY2" fmla="*/ 1620982 h 2820140"/>
              <a:gd name="connsiteX3" fmla="*/ 1787236 w 3602949"/>
              <a:gd name="connsiteY3" fmla="*/ 2818014 h 2820140"/>
              <a:gd name="connsiteX4" fmla="*/ 2419003 w 3602949"/>
              <a:gd name="connsiteY4" fmla="*/ 1280160 h 2820140"/>
              <a:gd name="connsiteX5" fmla="*/ 2818014 w 3602949"/>
              <a:gd name="connsiteY5" fmla="*/ 1695797 h 2820140"/>
              <a:gd name="connsiteX6" fmla="*/ 3582785 w 3602949"/>
              <a:gd name="connsiteY6" fmla="*/ 1288473 h 2820140"/>
              <a:gd name="connsiteX7" fmla="*/ 3416530 w 3602949"/>
              <a:gd name="connsiteY7" fmla="*/ 0 h 2820140"/>
              <a:gd name="connsiteX0" fmla="*/ 0 w 4064923"/>
              <a:gd name="connsiteY0" fmla="*/ 374073 h 2421129"/>
              <a:gd name="connsiteX1" fmla="*/ 490450 w 4064923"/>
              <a:gd name="connsiteY1" fmla="*/ 1487978 h 2421129"/>
              <a:gd name="connsiteX2" fmla="*/ 1379912 w 4064923"/>
              <a:gd name="connsiteY2" fmla="*/ 1221971 h 2421129"/>
              <a:gd name="connsiteX3" fmla="*/ 1787236 w 4064923"/>
              <a:gd name="connsiteY3" fmla="*/ 2419003 h 2421129"/>
              <a:gd name="connsiteX4" fmla="*/ 2419003 w 4064923"/>
              <a:gd name="connsiteY4" fmla="*/ 881149 h 2421129"/>
              <a:gd name="connsiteX5" fmla="*/ 2818014 w 4064923"/>
              <a:gd name="connsiteY5" fmla="*/ 1296786 h 2421129"/>
              <a:gd name="connsiteX6" fmla="*/ 3582785 w 4064923"/>
              <a:gd name="connsiteY6" fmla="*/ 889462 h 2421129"/>
              <a:gd name="connsiteX7" fmla="*/ 4064923 w 4064923"/>
              <a:gd name="connsiteY7" fmla="*/ 0 h 2421129"/>
              <a:gd name="connsiteX0" fmla="*/ 0 w 4064923"/>
              <a:gd name="connsiteY0" fmla="*/ 374073 h 2421129"/>
              <a:gd name="connsiteX1" fmla="*/ 490450 w 4064923"/>
              <a:gd name="connsiteY1" fmla="*/ 1487978 h 2421129"/>
              <a:gd name="connsiteX2" fmla="*/ 1379912 w 4064923"/>
              <a:gd name="connsiteY2" fmla="*/ 1221971 h 2421129"/>
              <a:gd name="connsiteX3" fmla="*/ 1787236 w 4064923"/>
              <a:gd name="connsiteY3" fmla="*/ 2419003 h 2421129"/>
              <a:gd name="connsiteX4" fmla="*/ 2419003 w 4064923"/>
              <a:gd name="connsiteY4" fmla="*/ 881149 h 2421129"/>
              <a:gd name="connsiteX5" fmla="*/ 3042458 w 4064923"/>
              <a:gd name="connsiteY5" fmla="*/ 1271847 h 2421129"/>
              <a:gd name="connsiteX6" fmla="*/ 3582785 w 4064923"/>
              <a:gd name="connsiteY6" fmla="*/ 889462 h 2421129"/>
              <a:gd name="connsiteX7" fmla="*/ 4064923 w 4064923"/>
              <a:gd name="connsiteY7" fmla="*/ 0 h 2421129"/>
              <a:gd name="connsiteX0" fmla="*/ 0 w 4305992"/>
              <a:gd name="connsiteY0" fmla="*/ 0 h 2487631"/>
              <a:gd name="connsiteX1" fmla="*/ 731519 w 4305992"/>
              <a:gd name="connsiteY1" fmla="*/ 1554480 h 2487631"/>
              <a:gd name="connsiteX2" fmla="*/ 1620981 w 4305992"/>
              <a:gd name="connsiteY2" fmla="*/ 1288473 h 2487631"/>
              <a:gd name="connsiteX3" fmla="*/ 2028305 w 4305992"/>
              <a:gd name="connsiteY3" fmla="*/ 2485505 h 2487631"/>
              <a:gd name="connsiteX4" fmla="*/ 2660072 w 4305992"/>
              <a:gd name="connsiteY4" fmla="*/ 947651 h 2487631"/>
              <a:gd name="connsiteX5" fmla="*/ 3283527 w 4305992"/>
              <a:gd name="connsiteY5" fmla="*/ 1338349 h 2487631"/>
              <a:gd name="connsiteX6" fmla="*/ 3823854 w 4305992"/>
              <a:gd name="connsiteY6" fmla="*/ 955964 h 2487631"/>
              <a:gd name="connsiteX7" fmla="*/ 4305992 w 4305992"/>
              <a:gd name="connsiteY7" fmla="*/ 66502 h 2487631"/>
              <a:gd name="connsiteX0" fmla="*/ 0 w 4305992"/>
              <a:gd name="connsiteY0" fmla="*/ 0 h 2487631"/>
              <a:gd name="connsiteX1" fmla="*/ 315883 w 4305992"/>
              <a:gd name="connsiteY1" fmla="*/ 956115 h 2487631"/>
              <a:gd name="connsiteX2" fmla="*/ 731519 w 4305992"/>
              <a:gd name="connsiteY2" fmla="*/ 1554480 h 2487631"/>
              <a:gd name="connsiteX3" fmla="*/ 1620981 w 4305992"/>
              <a:gd name="connsiteY3" fmla="*/ 1288473 h 2487631"/>
              <a:gd name="connsiteX4" fmla="*/ 2028305 w 4305992"/>
              <a:gd name="connsiteY4" fmla="*/ 2485505 h 2487631"/>
              <a:gd name="connsiteX5" fmla="*/ 2660072 w 4305992"/>
              <a:gd name="connsiteY5" fmla="*/ 947651 h 2487631"/>
              <a:gd name="connsiteX6" fmla="*/ 3283527 w 4305992"/>
              <a:gd name="connsiteY6" fmla="*/ 1338349 h 2487631"/>
              <a:gd name="connsiteX7" fmla="*/ 3823854 w 4305992"/>
              <a:gd name="connsiteY7" fmla="*/ 955964 h 2487631"/>
              <a:gd name="connsiteX8" fmla="*/ 4305992 w 4305992"/>
              <a:gd name="connsiteY8" fmla="*/ 66502 h 2487631"/>
              <a:gd name="connsiteX0" fmla="*/ 0 w 4305992"/>
              <a:gd name="connsiteY0" fmla="*/ 0 h 2487631"/>
              <a:gd name="connsiteX1" fmla="*/ 266006 w 4305992"/>
              <a:gd name="connsiteY1" fmla="*/ 1263686 h 2487631"/>
              <a:gd name="connsiteX2" fmla="*/ 731519 w 4305992"/>
              <a:gd name="connsiteY2" fmla="*/ 1554480 h 2487631"/>
              <a:gd name="connsiteX3" fmla="*/ 1620981 w 4305992"/>
              <a:gd name="connsiteY3" fmla="*/ 1288473 h 2487631"/>
              <a:gd name="connsiteX4" fmla="*/ 2028305 w 4305992"/>
              <a:gd name="connsiteY4" fmla="*/ 2485505 h 2487631"/>
              <a:gd name="connsiteX5" fmla="*/ 2660072 w 4305992"/>
              <a:gd name="connsiteY5" fmla="*/ 947651 h 2487631"/>
              <a:gd name="connsiteX6" fmla="*/ 3283527 w 4305992"/>
              <a:gd name="connsiteY6" fmla="*/ 1338349 h 2487631"/>
              <a:gd name="connsiteX7" fmla="*/ 3823854 w 4305992"/>
              <a:gd name="connsiteY7" fmla="*/ 955964 h 2487631"/>
              <a:gd name="connsiteX8" fmla="*/ 4305992 w 4305992"/>
              <a:gd name="connsiteY8" fmla="*/ 66502 h 2487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305992" h="2487631">
                <a:moveTo>
                  <a:pt x="0" y="0"/>
                </a:moveTo>
                <a:cubicBezTo>
                  <a:pt x="52647" y="159352"/>
                  <a:pt x="144086" y="1004606"/>
                  <a:pt x="266006" y="1263686"/>
                </a:cubicBezTo>
                <a:cubicBezTo>
                  <a:pt x="387926" y="1522766"/>
                  <a:pt x="505690" y="1550349"/>
                  <a:pt x="731519" y="1554480"/>
                </a:cubicBezTo>
                <a:cubicBezTo>
                  <a:pt x="957348" y="1558611"/>
                  <a:pt x="1404850" y="1133302"/>
                  <a:pt x="1620981" y="1288473"/>
                </a:cubicBezTo>
                <a:cubicBezTo>
                  <a:pt x="1837112" y="1443644"/>
                  <a:pt x="1855123" y="2542309"/>
                  <a:pt x="2028305" y="2485505"/>
                </a:cubicBezTo>
                <a:cubicBezTo>
                  <a:pt x="2201487" y="2428701"/>
                  <a:pt x="2450868" y="1138844"/>
                  <a:pt x="2660072" y="947651"/>
                </a:cubicBezTo>
                <a:cubicBezTo>
                  <a:pt x="2869276" y="756458"/>
                  <a:pt x="3089563" y="1336964"/>
                  <a:pt x="3283527" y="1338349"/>
                </a:cubicBezTo>
                <a:cubicBezTo>
                  <a:pt x="3477491" y="1339734"/>
                  <a:pt x="3653443" y="1167939"/>
                  <a:pt x="3823854" y="955964"/>
                </a:cubicBezTo>
                <a:cubicBezTo>
                  <a:pt x="3994265" y="743990"/>
                  <a:pt x="4267199" y="135775"/>
                  <a:pt x="4305992" y="66502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592FE15-4576-40A6-87FD-3B38BADC223F}"/>
              </a:ext>
            </a:extLst>
          </p:cNvPr>
          <p:cNvSpPr/>
          <p:nvPr/>
        </p:nvSpPr>
        <p:spPr>
          <a:xfrm>
            <a:off x="6554377" y="5143706"/>
            <a:ext cx="68221" cy="57903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9DB9A3C-01FE-45C1-99E6-2CBE246FEDCF}"/>
              </a:ext>
            </a:extLst>
          </p:cNvPr>
          <p:cNvCxnSpPr/>
          <p:nvPr/>
        </p:nvCxnSpPr>
        <p:spPr>
          <a:xfrm>
            <a:off x="6256715" y="5201609"/>
            <a:ext cx="73402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B6999C09-D2BE-411D-945B-29A50FC544C4}"/>
              </a:ext>
            </a:extLst>
          </p:cNvPr>
          <p:cNvSpPr/>
          <p:nvPr/>
        </p:nvSpPr>
        <p:spPr>
          <a:xfrm>
            <a:off x="9230973" y="4418375"/>
            <a:ext cx="2524164" cy="1237712"/>
          </a:xfrm>
          <a:custGeom>
            <a:avLst/>
            <a:gdLst>
              <a:gd name="connsiteX0" fmla="*/ 0 w 3300152"/>
              <a:gd name="connsiteY0" fmla="*/ 565266 h 2611895"/>
              <a:gd name="connsiteX1" fmla="*/ 556952 w 3300152"/>
              <a:gd name="connsiteY1" fmla="*/ 2086495 h 2611895"/>
              <a:gd name="connsiteX2" fmla="*/ 1205345 w 3300152"/>
              <a:gd name="connsiteY2" fmla="*/ 1388226 h 2611895"/>
              <a:gd name="connsiteX3" fmla="*/ 1787236 w 3300152"/>
              <a:gd name="connsiteY3" fmla="*/ 2610196 h 2611895"/>
              <a:gd name="connsiteX4" fmla="*/ 2419003 w 3300152"/>
              <a:gd name="connsiteY4" fmla="*/ 1072342 h 2611895"/>
              <a:gd name="connsiteX5" fmla="*/ 2734887 w 3300152"/>
              <a:gd name="connsiteY5" fmla="*/ 2302626 h 2611895"/>
              <a:gd name="connsiteX6" fmla="*/ 3300152 w 3300152"/>
              <a:gd name="connsiteY6" fmla="*/ 0 h 2611895"/>
              <a:gd name="connsiteX7" fmla="*/ 3300152 w 3300152"/>
              <a:gd name="connsiteY7" fmla="*/ 0 h 2611895"/>
              <a:gd name="connsiteX0" fmla="*/ 0 w 3300152"/>
              <a:gd name="connsiteY0" fmla="*/ 565266 h 2611994"/>
              <a:gd name="connsiteX1" fmla="*/ 490450 w 3300152"/>
              <a:gd name="connsiteY1" fmla="*/ 1679171 h 2611994"/>
              <a:gd name="connsiteX2" fmla="*/ 1205345 w 3300152"/>
              <a:gd name="connsiteY2" fmla="*/ 1388226 h 2611994"/>
              <a:gd name="connsiteX3" fmla="*/ 1787236 w 3300152"/>
              <a:gd name="connsiteY3" fmla="*/ 2610196 h 2611994"/>
              <a:gd name="connsiteX4" fmla="*/ 2419003 w 3300152"/>
              <a:gd name="connsiteY4" fmla="*/ 1072342 h 2611994"/>
              <a:gd name="connsiteX5" fmla="*/ 2734887 w 3300152"/>
              <a:gd name="connsiteY5" fmla="*/ 2302626 h 2611994"/>
              <a:gd name="connsiteX6" fmla="*/ 3300152 w 3300152"/>
              <a:gd name="connsiteY6" fmla="*/ 0 h 2611994"/>
              <a:gd name="connsiteX7" fmla="*/ 3300152 w 3300152"/>
              <a:gd name="connsiteY7" fmla="*/ 0 h 2611994"/>
              <a:gd name="connsiteX0" fmla="*/ 0 w 3300152"/>
              <a:gd name="connsiteY0" fmla="*/ 565266 h 2612322"/>
              <a:gd name="connsiteX1" fmla="*/ 490450 w 3300152"/>
              <a:gd name="connsiteY1" fmla="*/ 1679171 h 2612322"/>
              <a:gd name="connsiteX2" fmla="*/ 1379912 w 3300152"/>
              <a:gd name="connsiteY2" fmla="*/ 1413164 h 2612322"/>
              <a:gd name="connsiteX3" fmla="*/ 1787236 w 3300152"/>
              <a:gd name="connsiteY3" fmla="*/ 2610196 h 2612322"/>
              <a:gd name="connsiteX4" fmla="*/ 2419003 w 3300152"/>
              <a:gd name="connsiteY4" fmla="*/ 1072342 h 2612322"/>
              <a:gd name="connsiteX5" fmla="*/ 2734887 w 3300152"/>
              <a:gd name="connsiteY5" fmla="*/ 2302626 h 2612322"/>
              <a:gd name="connsiteX6" fmla="*/ 3300152 w 3300152"/>
              <a:gd name="connsiteY6" fmla="*/ 0 h 2612322"/>
              <a:gd name="connsiteX7" fmla="*/ 3300152 w 3300152"/>
              <a:gd name="connsiteY7" fmla="*/ 0 h 2612322"/>
              <a:gd name="connsiteX0" fmla="*/ 0 w 3300152"/>
              <a:gd name="connsiteY0" fmla="*/ 565266 h 2612322"/>
              <a:gd name="connsiteX1" fmla="*/ 490450 w 3300152"/>
              <a:gd name="connsiteY1" fmla="*/ 1679171 h 2612322"/>
              <a:gd name="connsiteX2" fmla="*/ 1379912 w 3300152"/>
              <a:gd name="connsiteY2" fmla="*/ 1413164 h 2612322"/>
              <a:gd name="connsiteX3" fmla="*/ 1787236 w 3300152"/>
              <a:gd name="connsiteY3" fmla="*/ 2610196 h 2612322"/>
              <a:gd name="connsiteX4" fmla="*/ 2419003 w 3300152"/>
              <a:gd name="connsiteY4" fmla="*/ 1072342 h 2612322"/>
              <a:gd name="connsiteX5" fmla="*/ 2818014 w 3300152"/>
              <a:gd name="connsiteY5" fmla="*/ 1487979 h 2612322"/>
              <a:gd name="connsiteX6" fmla="*/ 3300152 w 3300152"/>
              <a:gd name="connsiteY6" fmla="*/ 0 h 2612322"/>
              <a:gd name="connsiteX7" fmla="*/ 3300152 w 3300152"/>
              <a:gd name="connsiteY7" fmla="*/ 0 h 2612322"/>
              <a:gd name="connsiteX0" fmla="*/ 0 w 3416530"/>
              <a:gd name="connsiteY0" fmla="*/ 773084 h 2820140"/>
              <a:gd name="connsiteX1" fmla="*/ 490450 w 3416530"/>
              <a:gd name="connsiteY1" fmla="*/ 1886989 h 2820140"/>
              <a:gd name="connsiteX2" fmla="*/ 1379912 w 3416530"/>
              <a:gd name="connsiteY2" fmla="*/ 1620982 h 2820140"/>
              <a:gd name="connsiteX3" fmla="*/ 1787236 w 3416530"/>
              <a:gd name="connsiteY3" fmla="*/ 2818014 h 2820140"/>
              <a:gd name="connsiteX4" fmla="*/ 2419003 w 3416530"/>
              <a:gd name="connsiteY4" fmla="*/ 1280160 h 2820140"/>
              <a:gd name="connsiteX5" fmla="*/ 2818014 w 3416530"/>
              <a:gd name="connsiteY5" fmla="*/ 1695797 h 2820140"/>
              <a:gd name="connsiteX6" fmla="*/ 3300152 w 3416530"/>
              <a:gd name="connsiteY6" fmla="*/ 207818 h 2820140"/>
              <a:gd name="connsiteX7" fmla="*/ 3416530 w 3416530"/>
              <a:gd name="connsiteY7" fmla="*/ 0 h 2820140"/>
              <a:gd name="connsiteX0" fmla="*/ 0 w 3602949"/>
              <a:gd name="connsiteY0" fmla="*/ 773084 h 2820140"/>
              <a:gd name="connsiteX1" fmla="*/ 490450 w 3602949"/>
              <a:gd name="connsiteY1" fmla="*/ 1886989 h 2820140"/>
              <a:gd name="connsiteX2" fmla="*/ 1379912 w 3602949"/>
              <a:gd name="connsiteY2" fmla="*/ 1620982 h 2820140"/>
              <a:gd name="connsiteX3" fmla="*/ 1787236 w 3602949"/>
              <a:gd name="connsiteY3" fmla="*/ 2818014 h 2820140"/>
              <a:gd name="connsiteX4" fmla="*/ 2419003 w 3602949"/>
              <a:gd name="connsiteY4" fmla="*/ 1280160 h 2820140"/>
              <a:gd name="connsiteX5" fmla="*/ 2818014 w 3602949"/>
              <a:gd name="connsiteY5" fmla="*/ 1695797 h 2820140"/>
              <a:gd name="connsiteX6" fmla="*/ 3582785 w 3602949"/>
              <a:gd name="connsiteY6" fmla="*/ 1288473 h 2820140"/>
              <a:gd name="connsiteX7" fmla="*/ 3416530 w 3602949"/>
              <a:gd name="connsiteY7" fmla="*/ 0 h 2820140"/>
              <a:gd name="connsiteX0" fmla="*/ 0 w 4064923"/>
              <a:gd name="connsiteY0" fmla="*/ 374073 h 2421129"/>
              <a:gd name="connsiteX1" fmla="*/ 490450 w 4064923"/>
              <a:gd name="connsiteY1" fmla="*/ 1487978 h 2421129"/>
              <a:gd name="connsiteX2" fmla="*/ 1379912 w 4064923"/>
              <a:gd name="connsiteY2" fmla="*/ 1221971 h 2421129"/>
              <a:gd name="connsiteX3" fmla="*/ 1787236 w 4064923"/>
              <a:gd name="connsiteY3" fmla="*/ 2419003 h 2421129"/>
              <a:gd name="connsiteX4" fmla="*/ 2419003 w 4064923"/>
              <a:gd name="connsiteY4" fmla="*/ 881149 h 2421129"/>
              <a:gd name="connsiteX5" fmla="*/ 2818014 w 4064923"/>
              <a:gd name="connsiteY5" fmla="*/ 1296786 h 2421129"/>
              <a:gd name="connsiteX6" fmla="*/ 3582785 w 4064923"/>
              <a:gd name="connsiteY6" fmla="*/ 889462 h 2421129"/>
              <a:gd name="connsiteX7" fmla="*/ 4064923 w 4064923"/>
              <a:gd name="connsiteY7" fmla="*/ 0 h 2421129"/>
              <a:gd name="connsiteX0" fmla="*/ 0 w 4064923"/>
              <a:gd name="connsiteY0" fmla="*/ 374073 h 2421129"/>
              <a:gd name="connsiteX1" fmla="*/ 490450 w 4064923"/>
              <a:gd name="connsiteY1" fmla="*/ 1487978 h 2421129"/>
              <a:gd name="connsiteX2" fmla="*/ 1379912 w 4064923"/>
              <a:gd name="connsiteY2" fmla="*/ 1221971 h 2421129"/>
              <a:gd name="connsiteX3" fmla="*/ 1787236 w 4064923"/>
              <a:gd name="connsiteY3" fmla="*/ 2419003 h 2421129"/>
              <a:gd name="connsiteX4" fmla="*/ 2419003 w 4064923"/>
              <a:gd name="connsiteY4" fmla="*/ 881149 h 2421129"/>
              <a:gd name="connsiteX5" fmla="*/ 3042458 w 4064923"/>
              <a:gd name="connsiteY5" fmla="*/ 1271847 h 2421129"/>
              <a:gd name="connsiteX6" fmla="*/ 3582785 w 4064923"/>
              <a:gd name="connsiteY6" fmla="*/ 889462 h 2421129"/>
              <a:gd name="connsiteX7" fmla="*/ 4064923 w 4064923"/>
              <a:gd name="connsiteY7" fmla="*/ 0 h 2421129"/>
              <a:gd name="connsiteX0" fmla="*/ 0 w 4305992"/>
              <a:gd name="connsiteY0" fmla="*/ 0 h 2487631"/>
              <a:gd name="connsiteX1" fmla="*/ 731519 w 4305992"/>
              <a:gd name="connsiteY1" fmla="*/ 1554480 h 2487631"/>
              <a:gd name="connsiteX2" fmla="*/ 1620981 w 4305992"/>
              <a:gd name="connsiteY2" fmla="*/ 1288473 h 2487631"/>
              <a:gd name="connsiteX3" fmla="*/ 2028305 w 4305992"/>
              <a:gd name="connsiteY3" fmla="*/ 2485505 h 2487631"/>
              <a:gd name="connsiteX4" fmla="*/ 2660072 w 4305992"/>
              <a:gd name="connsiteY4" fmla="*/ 947651 h 2487631"/>
              <a:gd name="connsiteX5" fmla="*/ 3283527 w 4305992"/>
              <a:gd name="connsiteY5" fmla="*/ 1338349 h 2487631"/>
              <a:gd name="connsiteX6" fmla="*/ 3823854 w 4305992"/>
              <a:gd name="connsiteY6" fmla="*/ 955964 h 2487631"/>
              <a:gd name="connsiteX7" fmla="*/ 4305992 w 4305992"/>
              <a:gd name="connsiteY7" fmla="*/ 66502 h 2487631"/>
              <a:gd name="connsiteX0" fmla="*/ 0 w 4305992"/>
              <a:gd name="connsiteY0" fmla="*/ 0 h 2487631"/>
              <a:gd name="connsiteX1" fmla="*/ 315883 w 4305992"/>
              <a:gd name="connsiteY1" fmla="*/ 956115 h 2487631"/>
              <a:gd name="connsiteX2" fmla="*/ 731519 w 4305992"/>
              <a:gd name="connsiteY2" fmla="*/ 1554480 h 2487631"/>
              <a:gd name="connsiteX3" fmla="*/ 1620981 w 4305992"/>
              <a:gd name="connsiteY3" fmla="*/ 1288473 h 2487631"/>
              <a:gd name="connsiteX4" fmla="*/ 2028305 w 4305992"/>
              <a:gd name="connsiteY4" fmla="*/ 2485505 h 2487631"/>
              <a:gd name="connsiteX5" fmla="*/ 2660072 w 4305992"/>
              <a:gd name="connsiteY5" fmla="*/ 947651 h 2487631"/>
              <a:gd name="connsiteX6" fmla="*/ 3283527 w 4305992"/>
              <a:gd name="connsiteY6" fmla="*/ 1338349 h 2487631"/>
              <a:gd name="connsiteX7" fmla="*/ 3823854 w 4305992"/>
              <a:gd name="connsiteY7" fmla="*/ 955964 h 2487631"/>
              <a:gd name="connsiteX8" fmla="*/ 4305992 w 4305992"/>
              <a:gd name="connsiteY8" fmla="*/ 66502 h 2487631"/>
              <a:gd name="connsiteX0" fmla="*/ 0 w 4305992"/>
              <a:gd name="connsiteY0" fmla="*/ 0 h 2487631"/>
              <a:gd name="connsiteX1" fmla="*/ 266006 w 4305992"/>
              <a:gd name="connsiteY1" fmla="*/ 1263686 h 2487631"/>
              <a:gd name="connsiteX2" fmla="*/ 731519 w 4305992"/>
              <a:gd name="connsiteY2" fmla="*/ 1554480 h 2487631"/>
              <a:gd name="connsiteX3" fmla="*/ 1620981 w 4305992"/>
              <a:gd name="connsiteY3" fmla="*/ 1288473 h 2487631"/>
              <a:gd name="connsiteX4" fmla="*/ 2028305 w 4305992"/>
              <a:gd name="connsiteY4" fmla="*/ 2485505 h 2487631"/>
              <a:gd name="connsiteX5" fmla="*/ 2660072 w 4305992"/>
              <a:gd name="connsiteY5" fmla="*/ 947651 h 2487631"/>
              <a:gd name="connsiteX6" fmla="*/ 3283527 w 4305992"/>
              <a:gd name="connsiteY6" fmla="*/ 1338349 h 2487631"/>
              <a:gd name="connsiteX7" fmla="*/ 3823854 w 4305992"/>
              <a:gd name="connsiteY7" fmla="*/ 955964 h 2487631"/>
              <a:gd name="connsiteX8" fmla="*/ 4305992 w 4305992"/>
              <a:gd name="connsiteY8" fmla="*/ 66502 h 2487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305992" h="2487631">
                <a:moveTo>
                  <a:pt x="0" y="0"/>
                </a:moveTo>
                <a:cubicBezTo>
                  <a:pt x="52647" y="159352"/>
                  <a:pt x="144086" y="1004606"/>
                  <a:pt x="266006" y="1263686"/>
                </a:cubicBezTo>
                <a:cubicBezTo>
                  <a:pt x="387926" y="1522766"/>
                  <a:pt x="505690" y="1550349"/>
                  <a:pt x="731519" y="1554480"/>
                </a:cubicBezTo>
                <a:cubicBezTo>
                  <a:pt x="957348" y="1558611"/>
                  <a:pt x="1404850" y="1133302"/>
                  <a:pt x="1620981" y="1288473"/>
                </a:cubicBezTo>
                <a:cubicBezTo>
                  <a:pt x="1837112" y="1443644"/>
                  <a:pt x="1855123" y="2542309"/>
                  <a:pt x="2028305" y="2485505"/>
                </a:cubicBezTo>
                <a:cubicBezTo>
                  <a:pt x="2201487" y="2428701"/>
                  <a:pt x="2450868" y="1138844"/>
                  <a:pt x="2660072" y="947651"/>
                </a:cubicBezTo>
                <a:cubicBezTo>
                  <a:pt x="2869276" y="756458"/>
                  <a:pt x="3089563" y="1336964"/>
                  <a:pt x="3283527" y="1338349"/>
                </a:cubicBezTo>
                <a:cubicBezTo>
                  <a:pt x="3477491" y="1339734"/>
                  <a:pt x="3653443" y="1167939"/>
                  <a:pt x="3823854" y="955964"/>
                </a:cubicBezTo>
                <a:cubicBezTo>
                  <a:pt x="3994265" y="743990"/>
                  <a:pt x="4267199" y="135775"/>
                  <a:pt x="4305992" y="66502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9F277D4-1855-4715-BC9C-78DAB3DC3A3D}"/>
              </a:ext>
            </a:extLst>
          </p:cNvPr>
          <p:cNvSpPr/>
          <p:nvPr/>
        </p:nvSpPr>
        <p:spPr>
          <a:xfrm>
            <a:off x="9825909" y="5085803"/>
            <a:ext cx="68221" cy="57903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EAF8C4E-9B2A-418C-90E6-9A21E5F7F9AE}"/>
              </a:ext>
            </a:extLst>
          </p:cNvPr>
          <p:cNvCxnSpPr>
            <a:cxnSpLocks/>
          </p:cNvCxnSpPr>
          <p:nvPr/>
        </p:nvCxnSpPr>
        <p:spPr>
          <a:xfrm flipV="1">
            <a:off x="9494330" y="4996222"/>
            <a:ext cx="663157" cy="294967"/>
          </a:xfrm>
          <a:prstGeom prst="line">
            <a:avLst/>
          </a:prstGeom>
          <a:ln>
            <a:solidFill>
              <a:srgbClr val="FF0000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84686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400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82 0.00694 C 0.00482 0.01273 0.00495 0.01782 0.00534 0.02476 C 0.00612 0.03402 0.00742 0.04328 0.0082 0.05277 C 0.0095 0.06273 0.01068 0.07245 0.01185 0.0824 C 0.01367 0.09745 0.01549 0.11273 0.01719 0.12754 C 0.01901 0.13611 0.02083 0.14467 0.02265 0.15324 L 0.02956 0.16851 L 0.03633 0.17824 L 0.04362 0.18495 C 0.04414 0.18541 0.04466 0.18564 0.04518 0.18634 L 0.05078 0.18634 C 0.05169 0.18634 0.10052 0.14884 0.10143 0.14884 C 0.11393 0.14282 0.11732 0.15023 0.12617 0.15069 C 0.13502 0.15092 0.14596 0.19676 0.15078 0.19722 " pathEditMode="relative" rAng="0" ptsTypes="AAAAAAAAAAAA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92" y="951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94FEFF2-5DAB-43EE-9F9C-5C074AAB2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Optimizers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7729CA-82B0-49E4-AB26-4DE91FA48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Practical Deep Learning workshop – Nathaniel Shimoni ©</a:t>
            </a:r>
            <a:endParaRPr lang="he-IL" dirty="0"/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1B179BDB-00B8-400D-A8AC-89904A8A971C}"/>
              </a:ext>
            </a:extLst>
          </p:cNvPr>
          <p:cNvSpPr/>
          <p:nvPr/>
        </p:nvSpPr>
        <p:spPr>
          <a:xfrm>
            <a:off x="7530223" y="3424893"/>
            <a:ext cx="4305992" cy="2487631"/>
          </a:xfrm>
          <a:custGeom>
            <a:avLst/>
            <a:gdLst>
              <a:gd name="connsiteX0" fmla="*/ 0 w 3300152"/>
              <a:gd name="connsiteY0" fmla="*/ 565266 h 2611895"/>
              <a:gd name="connsiteX1" fmla="*/ 556952 w 3300152"/>
              <a:gd name="connsiteY1" fmla="*/ 2086495 h 2611895"/>
              <a:gd name="connsiteX2" fmla="*/ 1205345 w 3300152"/>
              <a:gd name="connsiteY2" fmla="*/ 1388226 h 2611895"/>
              <a:gd name="connsiteX3" fmla="*/ 1787236 w 3300152"/>
              <a:gd name="connsiteY3" fmla="*/ 2610196 h 2611895"/>
              <a:gd name="connsiteX4" fmla="*/ 2419003 w 3300152"/>
              <a:gd name="connsiteY4" fmla="*/ 1072342 h 2611895"/>
              <a:gd name="connsiteX5" fmla="*/ 2734887 w 3300152"/>
              <a:gd name="connsiteY5" fmla="*/ 2302626 h 2611895"/>
              <a:gd name="connsiteX6" fmla="*/ 3300152 w 3300152"/>
              <a:gd name="connsiteY6" fmla="*/ 0 h 2611895"/>
              <a:gd name="connsiteX7" fmla="*/ 3300152 w 3300152"/>
              <a:gd name="connsiteY7" fmla="*/ 0 h 2611895"/>
              <a:gd name="connsiteX0" fmla="*/ 0 w 3300152"/>
              <a:gd name="connsiteY0" fmla="*/ 565266 h 2611994"/>
              <a:gd name="connsiteX1" fmla="*/ 490450 w 3300152"/>
              <a:gd name="connsiteY1" fmla="*/ 1679171 h 2611994"/>
              <a:gd name="connsiteX2" fmla="*/ 1205345 w 3300152"/>
              <a:gd name="connsiteY2" fmla="*/ 1388226 h 2611994"/>
              <a:gd name="connsiteX3" fmla="*/ 1787236 w 3300152"/>
              <a:gd name="connsiteY3" fmla="*/ 2610196 h 2611994"/>
              <a:gd name="connsiteX4" fmla="*/ 2419003 w 3300152"/>
              <a:gd name="connsiteY4" fmla="*/ 1072342 h 2611994"/>
              <a:gd name="connsiteX5" fmla="*/ 2734887 w 3300152"/>
              <a:gd name="connsiteY5" fmla="*/ 2302626 h 2611994"/>
              <a:gd name="connsiteX6" fmla="*/ 3300152 w 3300152"/>
              <a:gd name="connsiteY6" fmla="*/ 0 h 2611994"/>
              <a:gd name="connsiteX7" fmla="*/ 3300152 w 3300152"/>
              <a:gd name="connsiteY7" fmla="*/ 0 h 2611994"/>
              <a:gd name="connsiteX0" fmla="*/ 0 w 3300152"/>
              <a:gd name="connsiteY0" fmla="*/ 565266 h 2612322"/>
              <a:gd name="connsiteX1" fmla="*/ 490450 w 3300152"/>
              <a:gd name="connsiteY1" fmla="*/ 1679171 h 2612322"/>
              <a:gd name="connsiteX2" fmla="*/ 1379912 w 3300152"/>
              <a:gd name="connsiteY2" fmla="*/ 1413164 h 2612322"/>
              <a:gd name="connsiteX3" fmla="*/ 1787236 w 3300152"/>
              <a:gd name="connsiteY3" fmla="*/ 2610196 h 2612322"/>
              <a:gd name="connsiteX4" fmla="*/ 2419003 w 3300152"/>
              <a:gd name="connsiteY4" fmla="*/ 1072342 h 2612322"/>
              <a:gd name="connsiteX5" fmla="*/ 2734887 w 3300152"/>
              <a:gd name="connsiteY5" fmla="*/ 2302626 h 2612322"/>
              <a:gd name="connsiteX6" fmla="*/ 3300152 w 3300152"/>
              <a:gd name="connsiteY6" fmla="*/ 0 h 2612322"/>
              <a:gd name="connsiteX7" fmla="*/ 3300152 w 3300152"/>
              <a:gd name="connsiteY7" fmla="*/ 0 h 2612322"/>
              <a:gd name="connsiteX0" fmla="*/ 0 w 3300152"/>
              <a:gd name="connsiteY0" fmla="*/ 565266 h 2612322"/>
              <a:gd name="connsiteX1" fmla="*/ 490450 w 3300152"/>
              <a:gd name="connsiteY1" fmla="*/ 1679171 h 2612322"/>
              <a:gd name="connsiteX2" fmla="*/ 1379912 w 3300152"/>
              <a:gd name="connsiteY2" fmla="*/ 1413164 h 2612322"/>
              <a:gd name="connsiteX3" fmla="*/ 1787236 w 3300152"/>
              <a:gd name="connsiteY3" fmla="*/ 2610196 h 2612322"/>
              <a:gd name="connsiteX4" fmla="*/ 2419003 w 3300152"/>
              <a:gd name="connsiteY4" fmla="*/ 1072342 h 2612322"/>
              <a:gd name="connsiteX5" fmla="*/ 2818014 w 3300152"/>
              <a:gd name="connsiteY5" fmla="*/ 1487979 h 2612322"/>
              <a:gd name="connsiteX6" fmla="*/ 3300152 w 3300152"/>
              <a:gd name="connsiteY6" fmla="*/ 0 h 2612322"/>
              <a:gd name="connsiteX7" fmla="*/ 3300152 w 3300152"/>
              <a:gd name="connsiteY7" fmla="*/ 0 h 2612322"/>
              <a:gd name="connsiteX0" fmla="*/ 0 w 3416530"/>
              <a:gd name="connsiteY0" fmla="*/ 773084 h 2820140"/>
              <a:gd name="connsiteX1" fmla="*/ 490450 w 3416530"/>
              <a:gd name="connsiteY1" fmla="*/ 1886989 h 2820140"/>
              <a:gd name="connsiteX2" fmla="*/ 1379912 w 3416530"/>
              <a:gd name="connsiteY2" fmla="*/ 1620982 h 2820140"/>
              <a:gd name="connsiteX3" fmla="*/ 1787236 w 3416530"/>
              <a:gd name="connsiteY3" fmla="*/ 2818014 h 2820140"/>
              <a:gd name="connsiteX4" fmla="*/ 2419003 w 3416530"/>
              <a:gd name="connsiteY4" fmla="*/ 1280160 h 2820140"/>
              <a:gd name="connsiteX5" fmla="*/ 2818014 w 3416530"/>
              <a:gd name="connsiteY5" fmla="*/ 1695797 h 2820140"/>
              <a:gd name="connsiteX6" fmla="*/ 3300152 w 3416530"/>
              <a:gd name="connsiteY6" fmla="*/ 207818 h 2820140"/>
              <a:gd name="connsiteX7" fmla="*/ 3416530 w 3416530"/>
              <a:gd name="connsiteY7" fmla="*/ 0 h 2820140"/>
              <a:gd name="connsiteX0" fmla="*/ 0 w 3602949"/>
              <a:gd name="connsiteY0" fmla="*/ 773084 h 2820140"/>
              <a:gd name="connsiteX1" fmla="*/ 490450 w 3602949"/>
              <a:gd name="connsiteY1" fmla="*/ 1886989 h 2820140"/>
              <a:gd name="connsiteX2" fmla="*/ 1379912 w 3602949"/>
              <a:gd name="connsiteY2" fmla="*/ 1620982 h 2820140"/>
              <a:gd name="connsiteX3" fmla="*/ 1787236 w 3602949"/>
              <a:gd name="connsiteY3" fmla="*/ 2818014 h 2820140"/>
              <a:gd name="connsiteX4" fmla="*/ 2419003 w 3602949"/>
              <a:gd name="connsiteY4" fmla="*/ 1280160 h 2820140"/>
              <a:gd name="connsiteX5" fmla="*/ 2818014 w 3602949"/>
              <a:gd name="connsiteY5" fmla="*/ 1695797 h 2820140"/>
              <a:gd name="connsiteX6" fmla="*/ 3582785 w 3602949"/>
              <a:gd name="connsiteY6" fmla="*/ 1288473 h 2820140"/>
              <a:gd name="connsiteX7" fmla="*/ 3416530 w 3602949"/>
              <a:gd name="connsiteY7" fmla="*/ 0 h 2820140"/>
              <a:gd name="connsiteX0" fmla="*/ 0 w 4064923"/>
              <a:gd name="connsiteY0" fmla="*/ 374073 h 2421129"/>
              <a:gd name="connsiteX1" fmla="*/ 490450 w 4064923"/>
              <a:gd name="connsiteY1" fmla="*/ 1487978 h 2421129"/>
              <a:gd name="connsiteX2" fmla="*/ 1379912 w 4064923"/>
              <a:gd name="connsiteY2" fmla="*/ 1221971 h 2421129"/>
              <a:gd name="connsiteX3" fmla="*/ 1787236 w 4064923"/>
              <a:gd name="connsiteY3" fmla="*/ 2419003 h 2421129"/>
              <a:gd name="connsiteX4" fmla="*/ 2419003 w 4064923"/>
              <a:gd name="connsiteY4" fmla="*/ 881149 h 2421129"/>
              <a:gd name="connsiteX5" fmla="*/ 2818014 w 4064923"/>
              <a:gd name="connsiteY5" fmla="*/ 1296786 h 2421129"/>
              <a:gd name="connsiteX6" fmla="*/ 3582785 w 4064923"/>
              <a:gd name="connsiteY6" fmla="*/ 889462 h 2421129"/>
              <a:gd name="connsiteX7" fmla="*/ 4064923 w 4064923"/>
              <a:gd name="connsiteY7" fmla="*/ 0 h 2421129"/>
              <a:gd name="connsiteX0" fmla="*/ 0 w 4064923"/>
              <a:gd name="connsiteY0" fmla="*/ 374073 h 2421129"/>
              <a:gd name="connsiteX1" fmla="*/ 490450 w 4064923"/>
              <a:gd name="connsiteY1" fmla="*/ 1487978 h 2421129"/>
              <a:gd name="connsiteX2" fmla="*/ 1379912 w 4064923"/>
              <a:gd name="connsiteY2" fmla="*/ 1221971 h 2421129"/>
              <a:gd name="connsiteX3" fmla="*/ 1787236 w 4064923"/>
              <a:gd name="connsiteY3" fmla="*/ 2419003 h 2421129"/>
              <a:gd name="connsiteX4" fmla="*/ 2419003 w 4064923"/>
              <a:gd name="connsiteY4" fmla="*/ 881149 h 2421129"/>
              <a:gd name="connsiteX5" fmla="*/ 3042458 w 4064923"/>
              <a:gd name="connsiteY5" fmla="*/ 1271847 h 2421129"/>
              <a:gd name="connsiteX6" fmla="*/ 3582785 w 4064923"/>
              <a:gd name="connsiteY6" fmla="*/ 889462 h 2421129"/>
              <a:gd name="connsiteX7" fmla="*/ 4064923 w 4064923"/>
              <a:gd name="connsiteY7" fmla="*/ 0 h 2421129"/>
              <a:gd name="connsiteX0" fmla="*/ 0 w 4305992"/>
              <a:gd name="connsiteY0" fmla="*/ 0 h 2487631"/>
              <a:gd name="connsiteX1" fmla="*/ 731519 w 4305992"/>
              <a:gd name="connsiteY1" fmla="*/ 1554480 h 2487631"/>
              <a:gd name="connsiteX2" fmla="*/ 1620981 w 4305992"/>
              <a:gd name="connsiteY2" fmla="*/ 1288473 h 2487631"/>
              <a:gd name="connsiteX3" fmla="*/ 2028305 w 4305992"/>
              <a:gd name="connsiteY3" fmla="*/ 2485505 h 2487631"/>
              <a:gd name="connsiteX4" fmla="*/ 2660072 w 4305992"/>
              <a:gd name="connsiteY4" fmla="*/ 947651 h 2487631"/>
              <a:gd name="connsiteX5" fmla="*/ 3283527 w 4305992"/>
              <a:gd name="connsiteY5" fmla="*/ 1338349 h 2487631"/>
              <a:gd name="connsiteX6" fmla="*/ 3823854 w 4305992"/>
              <a:gd name="connsiteY6" fmla="*/ 955964 h 2487631"/>
              <a:gd name="connsiteX7" fmla="*/ 4305992 w 4305992"/>
              <a:gd name="connsiteY7" fmla="*/ 66502 h 2487631"/>
              <a:gd name="connsiteX0" fmla="*/ 0 w 4305992"/>
              <a:gd name="connsiteY0" fmla="*/ 0 h 2487631"/>
              <a:gd name="connsiteX1" fmla="*/ 315883 w 4305992"/>
              <a:gd name="connsiteY1" fmla="*/ 956115 h 2487631"/>
              <a:gd name="connsiteX2" fmla="*/ 731519 w 4305992"/>
              <a:gd name="connsiteY2" fmla="*/ 1554480 h 2487631"/>
              <a:gd name="connsiteX3" fmla="*/ 1620981 w 4305992"/>
              <a:gd name="connsiteY3" fmla="*/ 1288473 h 2487631"/>
              <a:gd name="connsiteX4" fmla="*/ 2028305 w 4305992"/>
              <a:gd name="connsiteY4" fmla="*/ 2485505 h 2487631"/>
              <a:gd name="connsiteX5" fmla="*/ 2660072 w 4305992"/>
              <a:gd name="connsiteY5" fmla="*/ 947651 h 2487631"/>
              <a:gd name="connsiteX6" fmla="*/ 3283527 w 4305992"/>
              <a:gd name="connsiteY6" fmla="*/ 1338349 h 2487631"/>
              <a:gd name="connsiteX7" fmla="*/ 3823854 w 4305992"/>
              <a:gd name="connsiteY7" fmla="*/ 955964 h 2487631"/>
              <a:gd name="connsiteX8" fmla="*/ 4305992 w 4305992"/>
              <a:gd name="connsiteY8" fmla="*/ 66502 h 2487631"/>
              <a:gd name="connsiteX0" fmla="*/ 0 w 4305992"/>
              <a:gd name="connsiteY0" fmla="*/ 0 h 2487631"/>
              <a:gd name="connsiteX1" fmla="*/ 266006 w 4305992"/>
              <a:gd name="connsiteY1" fmla="*/ 1263686 h 2487631"/>
              <a:gd name="connsiteX2" fmla="*/ 731519 w 4305992"/>
              <a:gd name="connsiteY2" fmla="*/ 1554480 h 2487631"/>
              <a:gd name="connsiteX3" fmla="*/ 1620981 w 4305992"/>
              <a:gd name="connsiteY3" fmla="*/ 1288473 h 2487631"/>
              <a:gd name="connsiteX4" fmla="*/ 2028305 w 4305992"/>
              <a:gd name="connsiteY4" fmla="*/ 2485505 h 2487631"/>
              <a:gd name="connsiteX5" fmla="*/ 2660072 w 4305992"/>
              <a:gd name="connsiteY5" fmla="*/ 947651 h 2487631"/>
              <a:gd name="connsiteX6" fmla="*/ 3283527 w 4305992"/>
              <a:gd name="connsiteY6" fmla="*/ 1338349 h 2487631"/>
              <a:gd name="connsiteX7" fmla="*/ 3823854 w 4305992"/>
              <a:gd name="connsiteY7" fmla="*/ 955964 h 2487631"/>
              <a:gd name="connsiteX8" fmla="*/ 4305992 w 4305992"/>
              <a:gd name="connsiteY8" fmla="*/ 66502 h 2487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305992" h="2487631">
                <a:moveTo>
                  <a:pt x="0" y="0"/>
                </a:moveTo>
                <a:cubicBezTo>
                  <a:pt x="52647" y="159352"/>
                  <a:pt x="144086" y="1004606"/>
                  <a:pt x="266006" y="1263686"/>
                </a:cubicBezTo>
                <a:cubicBezTo>
                  <a:pt x="387926" y="1522766"/>
                  <a:pt x="505690" y="1550349"/>
                  <a:pt x="731519" y="1554480"/>
                </a:cubicBezTo>
                <a:cubicBezTo>
                  <a:pt x="957348" y="1558611"/>
                  <a:pt x="1404850" y="1133302"/>
                  <a:pt x="1620981" y="1288473"/>
                </a:cubicBezTo>
                <a:cubicBezTo>
                  <a:pt x="1837112" y="1443644"/>
                  <a:pt x="1855123" y="2542309"/>
                  <a:pt x="2028305" y="2485505"/>
                </a:cubicBezTo>
                <a:cubicBezTo>
                  <a:pt x="2201487" y="2428701"/>
                  <a:pt x="2450868" y="1138844"/>
                  <a:pt x="2660072" y="947651"/>
                </a:cubicBezTo>
                <a:cubicBezTo>
                  <a:pt x="2869276" y="756458"/>
                  <a:pt x="3089563" y="1336964"/>
                  <a:pt x="3283527" y="1338349"/>
                </a:cubicBezTo>
                <a:cubicBezTo>
                  <a:pt x="3477491" y="1339734"/>
                  <a:pt x="3653443" y="1167939"/>
                  <a:pt x="3823854" y="955964"/>
                </a:cubicBezTo>
                <a:cubicBezTo>
                  <a:pt x="3994265" y="743990"/>
                  <a:pt x="4267199" y="135775"/>
                  <a:pt x="4305992" y="66502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E90769F4-DF3A-48D9-B21D-A9172AE9D91F}"/>
                  </a:ext>
                </a:extLst>
              </p:cNvPr>
              <p:cNvSpPr/>
              <p:nvPr/>
            </p:nvSpPr>
            <p:spPr>
              <a:xfrm>
                <a:off x="1259205" y="1171368"/>
                <a:ext cx="5285339" cy="491076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Another solution to this problem is by making </a:t>
                </a:r>
                <a:endParaRPr lang="en-US" dirty="0">
                  <a:solidFill>
                    <a:srgbClr val="FF0000"/>
                  </a:solidFill>
                </a:endParaRPr>
              </a:p>
              <a:p>
                <a:r>
                  <a:rPr lang="en-US" dirty="0"/>
                  <a:t>adjustments to the learning rate that we are using: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err="1">
                    <a:solidFill>
                      <a:srgbClr val="FF0000"/>
                    </a:solidFill>
                  </a:rPr>
                  <a:t>Adagrad</a:t>
                </a:r>
                <a:r>
                  <a:rPr lang="en-US" dirty="0"/>
                  <a:t> – adaptive learning rate per weight, learning rate is divided by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(</m:t>
                        </m:r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𝑎𝑙𝑙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𝑝𝑟𝑒𝑣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.  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𝑔𝑟𝑎𝑑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e>
                      <m:sup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err="1">
                    <a:solidFill>
                      <a:srgbClr val="FF0000"/>
                    </a:solidFill>
                  </a:rPr>
                  <a:t>Adadelta</a:t>
                </a:r>
                <a:r>
                  <a:rPr lang="en-US" dirty="0"/>
                  <a:t> - adaptive learning rate per weight, learning rate is divided by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(</m:t>
                        </m:r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𝑓𝑖𝑥𝑒𝑑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𝑤𝑖𝑛𝑑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𝑜𝑓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𝑝𝑟𝑒𝑣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.  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𝑔𝑟𝑎𝑑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e>
                      <m:sup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err="1">
                    <a:solidFill>
                      <a:srgbClr val="FF0000"/>
                    </a:solidFill>
                  </a:rPr>
                  <a:t>RMSProp</a:t>
                </a:r>
                <a:r>
                  <a:rPr lang="en-US" dirty="0"/>
                  <a:t> - adaptive learning rate per weight, learning rate is divided by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(</m:t>
                        </m:r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func>
                                  <m:func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exp</m:t>
                                    </m:r>
                                  </m:fNam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𝑑𝑒𝑐𝑎𝑦𝑖𝑛𝑔</m:t>
                                    </m:r>
                                  </m:e>
                                </m:func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𝑝𝑟𝑒𝑣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.  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𝑔𝑟𝑎𝑑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e>
                      <m:sup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err="1">
                    <a:solidFill>
                      <a:srgbClr val="FF0000"/>
                    </a:solidFill>
                  </a:rPr>
                  <a:t>adam</a:t>
                </a:r>
                <a:r>
                  <a:rPr lang="en-US" dirty="0"/>
                  <a:t> – </a:t>
                </a:r>
                <a:r>
                  <a:rPr lang="en-US" dirty="0" err="1"/>
                  <a:t>RMSProp</a:t>
                </a:r>
                <a:r>
                  <a:rPr lang="en-US" dirty="0"/>
                  <a:t> + momentum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E90769F4-DF3A-48D9-B21D-A9172AE9D9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9205" y="1171368"/>
                <a:ext cx="5285339" cy="4910768"/>
              </a:xfrm>
              <a:prstGeom prst="rect">
                <a:avLst/>
              </a:prstGeom>
              <a:blipFill>
                <a:blip r:embed="rId3"/>
                <a:stretch>
                  <a:fillRect l="-1038" t="-6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val 5">
            <a:extLst>
              <a:ext uri="{FF2B5EF4-FFF2-40B4-BE49-F238E27FC236}">
                <a16:creationId xmlns:a16="http://schemas.microsoft.com/office/drawing/2014/main" id="{9605DF72-02B8-49D3-A047-72278F24D050}"/>
              </a:ext>
            </a:extLst>
          </p:cNvPr>
          <p:cNvSpPr/>
          <p:nvPr/>
        </p:nvSpPr>
        <p:spPr>
          <a:xfrm>
            <a:off x="7580099" y="3533110"/>
            <a:ext cx="116378" cy="116378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21AF7C9-5B36-4F39-94D5-EE3E1C707CF0}"/>
              </a:ext>
            </a:extLst>
          </p:cNvPr>
          <p:cNvSpPr/>
          <p:nvPr/>
        </p:nvSpPr>
        <p:spPr>
          <a:xfrm>
            <a:off x="448544" y="5758970"/>
            <a:ext cx="818339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 great explanation of these and many more is available on: </a:t>
            </a:r>
            <a:r>
              <a:rPr lang="en-US" dirty="0">
                <a:hlinkClick r:id="rId4"/>
              </a:rPr>
              <a:t>http://ruder.io/optimizing-gradient-descent/index.html#nesterovacceleratedgradient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70924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400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82 0.00695 C 0.00482 0.01273 0.00495 0.01783 0.00534 0.02477 C 0.00612 0.03403 0.00742 0.04329 0.00821 0.05278 C 0.00951 0.06273 0.01068 0.07245 0.01185 0.08241 C 0.01367 0.09745 0.0155 0.11273 0.01719 0.12755 C 0.01901 0.13611 0.02084 0.14468 0.02266 0.15324 L 0.02956 0.16852 L 0.03633 0.17824 L 0.04362 0.18495 C 0.04414 0.18542 0.04466 0.18565 0.04518 0.18634 L 0.05078 0.18634 C 0.0517 0.18634 0.10052 0.14884 0.10143 0.14884 C 0.11393 0.14283 0.11732 0.15023 0.12617 0.1507 C 0.13503 0.15093 0.14597 0.19676 0.15078 0.19722 " pathEditMode="relative" rAng="0" ptsTypes="AAAAAAAAAAAA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92" y="951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15A25D0-DE5A-44D8-B8A0-200B812273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B341A96-B62D-487C-9169-09238DDF1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VGG 16 architecture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16454B-347D-4736-9696-C6894D34F9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Practical Deep Learning workshop – Nathaniel Shimoni ©</a:t>
            </a:r>
            <a:endParaRPr lang="he-IL" dirty="0"/>
          </a:p>
        </p:txBody>
      </p:sp>
      <p:pic>
        <p:nvPicPr>
          <p:cNvPr id="3074" name="Picture 2" descr="Image result for vgg16 model">
            <a:extLst>
              <a:ext uri="{FF2B5EF4-FFF2-40B4-BE49-F238E27FC236}">
                <a16:creationId xmlns:a16="http://schemas.microsoft.com/office/drawing/2014/main" id="{CB3EA946-9AA6-4FA2-966A-7FBBEDC2CC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247" y="1653231"/>
            <a:ext cx="3988393" cy="2342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3768230-207B-46AA-96EB-141D961F95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9872" y="705751"/>
            <a:ext cx="3419346" cy="575038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E90DB81-0E09-43A4-A5E2-1987CB1223BB}"/>
              </a:ext>
            </a:extLst>
          </p:cNvPr>
          <p:cNvSpPr/>
          <p:nvPr/>
        </p:nvSpPr>
        <p:spPr>
          <a:xfrm>
            <a:off x="6837405" y="1186248"/>
            <a:ext cx="1383957" cy="642552"/>
          </a:xfrm>
          <a:prstGeom prst="rect">
            <a:avLst/>
          </a:prstGeom>
          <a:noFill/>
          <a:ln w="28575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CB78C27-8F56-402E-9B98-A8BD66E386BC}"/>
              </a:ext>
            </a:extLst>
          </p:cNvPr>
          <p:cNvSpPr/>
          <p:nvPr/>
        </p:nvSpPr>
        <p:spPr>
          <a:xfrm>
            <a:off x="6841521" y="1857631"/>
            <a:ext cx="1383957" cy="642552"/>
          </a:xfrm>
          <a:prstGeom prst="rect">
            <a:avLst/>
          </a:prstGeom>
          <a:noFill/>
          <a:ln w="28575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9C66C5-37ED-4E81-8473-420A0E745ECB}"/>
              </a:ext>
            </a:extLst>
          </p:cNvPr>
          <p:cNvSpPr/>
          <p:nvPr/>
        </p:nvSpPr>
        <p:spPr>
          <a:xfrm>
            <a:off x="6841521" y="2519608"/>
            <a:ext cx="1383957" cy="857906"/>
          </a:xfrm>
          <a:prstGeom prst="rect">
            <a:avLst/>
          </a:prstGeom>
          <a:noFill/>
          <a:ln w="28575">
            <a:solidFill>
              <a:srgbClr val="FFC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6E6D50A-A87A-463F-AABB-F3F578C98309}"/>
              </a:ext>
            </a:extLst>
          </p:cNvPr>
          <p:cNvSpPr/>
          <p:nvPr/>
        </p:nvSpPr>
        <p:spPr>
          <a:xfrm>
            <a:off x="6841521" y="3399889"/>
            <a:ext cx="1383957" cy="857906"/>
          </a:xfrm>
          <a:prstGeom prst="rect">
            <a:avLst/>
          </a:prstGeom>
          <a:noFill/>
          <a:ln w="28575">
            <a:solidFill>
              <a:srgbClr val="FFC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FC7D570-EA3A-42BE-9936-8E684D4AAE47}"/>
              </a:ext>
            </a:extLst>
          </p:cNvPr>
          <p:cNvSpPr/>
          <p:nvPr/>
        </p:nvSpPr>
        <p:spPr>
          <a:xfrm>
            <a:off x="6837400" y="4285457"/>
            <a:ext cx="1383957" cy="857906"/>
          </a:xfrm>
          <a:prstGeom prst="rect">
            <a:avLst/>
          </a:prstGeom>
          <a:noFill/>
          <a:ln w="28575">
            <a:solidFill>
              <a:srgbClr val="FFC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2C9D7B7-530A-4033-B5F0-7F04D9D7ADB0}"/>
              </a:ext>
            </a:extLst>
          </p:cNvPr>
          <p:cNvSpPr/>
          <p:nvPr/>
        </p:nvSpPr>
        <p:spPr>
          <a:xfrm>
            <a:off x="6841516" y="5171028"/>
            <a:ext cx="1383957" cy="798817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905BD18-C52E-4212-9E20-B193A827349F}"/>
              </a:ext>
            </a:extLst>
          </p:cNvPr>
          <p:cNvSpPr/>
          <p:nvPr/>
        </p:nvSpPr>
        <p:spPr>
          <a:xfrm>
            <a:off x="1589899" y="4736024"/>
            <a:ext cx="3159212" cy="257534"/>
          </a:xfrm>
          <a:prstGeom prst="rect">
            <a:avLst/>
          </a:prstGeom>
          <a:noFill/>
          <a:ln w="28575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2 x conv 1 pool block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2289410-6D4E-460C-916E-D3D0E099128A}"/>
              </a:ext>
            </a:extLst>
          </p:cNvPr>
          <p:cNvSpPr/>
          <p:nvPr/>
        </p:nvSpPr>
        <p:spPr>
          <a:xfrm>
            <a:off x="1589899" y="5051749"/>
            <a:ext cx="3159212" cy="257534"/>
          </a:xfrm>
          <a:prstGeom prst="rect">
            <a:avLst/>
          </a:prstGeom>
          <a:noFill/>
          <a:ln w="28575">
            <a:solidFill>
              <a:srgbClr val="FFC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3 x conv 1 pool block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6EF921E-30AC-44C9-ADBC-B76ED9E18B4A}"/>
              </a:ext>
            </a:extLst>
          </p:cNvPr>
          <p:cNvSpPr/>
          <p:nvPr/>
        </p:nvSpPr>
        <p:spPr>
          <a:xfrm>
            <a:off x="1594016" y="5368908"/>
            <a:ext cx="3159212" cy="257534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Flatten + fully connected block</a:t>
            </a:r>
          </a:p>
        </p:txBody>
      </p:sp>
    </p:spTree>
    <p:extLst>
      <p:ext uri="{BB962C8B-B14F-4D97-AF65-F5344CB8AC3E}">
        <p14:creationId xmlns:p14="http://schemas.microsoft.com/office/powerpoint/2010/main" val="41028227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9" name="Picture 3078">
            <a:extLst>
              <a:ext uri="{FF2B5EF4-FFF2-40B4-BE49-F238E27FC236}">
                <a16:creationId xmlns:a16="http://schemas.microsoft.com/office/drawing/2014/main" id="{CB513E66-9DD7-43E0-9DAE-FEFA5056F5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4048" y="891884"/>
            <a:ext cx="4114801" cy="5296806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EB341A96-B62D-487C-9169-09238DDF1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AlexNet</a:t>
            </a:r>
            <a:r>
              <a:rPr lang="en-US" dirty="0"/>
              <a:t> architecture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16454B-347D-4736-9696-C6894D34F9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Practical Deep Learning workshop – Nathaniel Shimoni ©</a:t>
            </a:r>
            <a:endParaRPr lang="he-IL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905BD18-C52E-4212-9E20-B193A827349F}"/>
              </a:ext>
            </a:extLst>
          </p:cNvPr>
          <p:cNvSpPr/>
          <p:nvPr/>
        </p:nvSpPr>
        <p:spPr>
          <a:xfrm>
            <a:off x="434425" y="4029443"/>
            <a:ext cx="3194119" cy="257534"/>
          </a:xfrm>
          <a:prstGeom prst="rect">
            <a:avLst/>
          </a:prstGeom>
          <a:noFill/>
          <a:ln w="28575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Conv + BN + Pooling block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2289410-6D4E-460C-916E-D3D0E099128A}"/>
              </a:ext>
            </a:extLst>
          </p:cNvPr>
          <p:cNvSpPr/>
          <p:nvPr/>
        </p:nvSpPr>
        <p:spPr>
          <a:xfrm>
            <a:off x="434425" y="4345168"/>
            <a:ext cx="3194119" cy="257534"/>
          </a:xfrm>
          <a:prstGeom prst="rect">
            <a:avLst/>
          </a:prstGeom>
          <a:noFill/>
          <a:ln w="28575">
            <a:solidFill>
              <a:srgbClr val="FFC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Conv only block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6EF921E-30AC-44C9-ADBC-B76ED9E18B4A}"/>
              </a:ext>
            </a:extLst>
          </p:cNvPr>
          <p:cNvSpPr/>
          <p:nvPr/>
        </p:nvSpPr>
        <p:spPr>
          <a:xfrm>
            <a:off x="438542" y="4662327"/>
            <a:ext cx="3194119" cy="257534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[Flatten +] fully connected block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384875D-BB9A-4779-BD92-BC5B1EE855D5}"/>
              </a:ext>
            </a:extLst>
          </p:cNvPr>
          <p:cNvSpPr/>
          <p:nvPr/>
        </p:nvSpPr>
        <p:spPr>
          <a:xfrm>
            <a:off x="7699593" y="1168900"/>
            <a:ext cx="1538997" cy="841720"/>
          </a:xfrm>
          <a:prstGeom prst="rect">
            <a:avLst/>
          </a:prstGeom>
          <a:noFill/>
          <a:ln w="28575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F264841-12A8-4C2E-AD6F-6A0C307BC459}"/>
              </a:ext>
            </a:extLst>
          </p:cNvPr>
          <p:cNvSpPr/>
          <p:nvPr/>
        </p:nvSpPr>
        <p:spPr>
          <a:xfrm>
            <a:off x="7699593" y="2010621"/>
            <a:ext cx="1538997" cy="770948"/>
          </a:xfrm>
          <a:prstGeom prst="rect">
            <a:avLst/>
          </a:prstGeom>
          <a:noFill/>
          <a:ln w="28575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4F222FC-716F-4A4F-BD7D-DE421071EE6A}"/>
              </a:ext>
            </a:extLst>
          </p:cNvPr>
          <p:cNvSpPr/>
          <p:nvPr/>
        </p:nvSpPr>
        <p:spPr>
          <a:xfrm>
            <a:off x="7699592" y="2827220"/>
            <a:ext cx="1536037" cy="245294"/>
          </a:xfrm>
          <a:prstGeom prst="rect">
            <a:avLst/>
          </a:prstGeom>
          <a:noFill/>
          <a:ln w="28575">
            <a:solidFill>
              <a:srgbClr val="FFC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236218B-1941-400B-B78B-010270880A8B}"/>
              </a:ext>
            </a:extLst>
          </p:cNvPr>
          <p:cNvSpPr/>
          <p:nvPr/>
        </p:nvSpPr>
        <p:spPr>
          <a:xfrm>
            <a:off x="7695397" y="4138497"/>
            <a:ext cx="1534880" cy="815360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655295B-9E86-4D0C-B742-9A9EFF233A54}"/>
              </a:ext>
            </a:extLst>
          </p:cNvPr>
          <p:cNvSpPr/>
          <p:nvPr/>
        </p:nvSpPr>
        <p:spPr>
          <a:xfrm>
            <a:off x="-58189" y="3573165"/>
            <a:ext cx="210312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/>
            <a:r>
              <a:rPr lang="en-US" sz="2800" dirty="0" err="1"/>
              <a:t>AlexNet</a:t>
            </a:r>
            <a:endParaRPr lang="en-US" sz="2800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4F57E3E-FADD-45C1-8A2F-AC54AA14248A}"/>
              </a:ext>
            </a:extLst>
          </p:cNvPr>
          <p:cNvSpPr/>
          <p:nvPr/>
        </p:nvSpPr>
        <p:spPr>
          <a:xfrm>
            <a:off x="7694048" y="3079372"/>
            <a:ext cx="1536037" cy="245294"/>
          </a:xfrm>
          <a:prstGeom prst="rect">
            <a:avLst/>
          </a:prstGeom>
          <a:noFill/>
          <a:ln w="28575">
            <a:solidFill>
              <a:srgbClr val="FFC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EEA8107A-9F81-450F-8BE0-BD8AE4F4F60D}"/>
              </a:ext>
            </a:extLst>
          </p:cNvPr>
          <p:cNvSpPr/>
          <p:nvPr/>
        </p:nvSpPr>
        <p:spPr>
          <a:xfrm>
            <a:off x="7694048" y="3342504"/>
            <a:ext cx="1538997" cy="770948"/>
          </a:xfrm>
          <a:prstGeom prst="rect">
            <a:avLst/>
          </a:prstGeom>
          <a:noFill/>
          <a:ln w="28575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C759691F-C5BB-4114-8972-294B5DDFD04D}"/>
              </a:ext>
            </a:extLst>
          </p:cNvPr>
          <p:cNvSpPr/>
          <p:nvPr/>
        </p:nvSpPr>
        <p:spPr>
          <a:xfrm>
            <a:off x="7698167" y="4939289"/>
            <a:ext cx="1531918" cy="751735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3078" name="Picture 3077">
            <a:extLst>
              <a:ext uri="{FF2B5EF4-FFF2-40B4-BE49-F238E27FC236}">
                <a16:creationId xmlns:a16="http://schemas.microsoft.com/office/drawing/2014/main" id="{EFE20E2D-E925-450D-92CB-55BCE7C6E3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220" y="958376"/>
            <a:ext cx="7317798" cy="2361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0635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DC013D5-1970-4918-94BD-AF62B52F99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b="1596"/>
          <a:stretch/>
        </p:blipFill>
        <p:spPr>
          <a:xfrm>
            <a:off x="8710595" y="773288"/>
            <a:ext cx="3161152" cy="5635825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EB341A96-B62D-487C-9169-09238DDF1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VGG 16/19 architecture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16454B-347D-4736-9696-C6894D34F9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Practical Deep Learning workshop – Nathaniel Shimoni ©</a:t>
            </a:r>
            <a:endParaRPr lang="he-IL" dirty="0"/>
          </a:p>
        </p:txBody>
      </p:sp>
      <p:pic>
        <p:nvPicPr>
          <p:cNvPr id="3074" name="Picture 2" descr="Image result for vgg16 model">
            <a:extLst>
              <a:ext uri="{FF2B5EF4-FFF2-40B4-BE49-F238E27FC236}">
                <a16:creationId xmlns:a16="http://schemas.microsoft.com/office/drawing/2014/main" id="{CB3EA946-9AA6-4FA2-966A-7FBBEDC2CC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422" y="928574"/>
            <a:ext cx="3988393" cy="2342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FD8FDE31-4042-4536-9060-AE2D85D92749}"/>
              </a:ext>
            </a:extLst>
          </p:cNvPr>
          <p:cNvGrpSpPr/>
          <p:nvPr/>
        </p:nvGrpSpPr>
        <p:grpSpPr>
          <a:xfrm>
            <a:off x="5205516" y="795525"/>
            <a:ext cx="3273466" cy="5139762"/>
            <a:chOff x="6809872" y="705751"/>
            <a:chExt cx="3419346" cy="575038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3768230-207B-46AA-96EB-141D961F950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809872" y="705751"/>
              <a:ext cx="3419346" cy="5750384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E90DB81-0E09-43A4-A5E2-1987CB1223BB}"/>
                </a:ext>
              </a:extLst>
            </p:cNvPr>
            <p:cNvSpPr/>
            <p:nvPr/>
          </p:nvSpPr>
          <p:spPr>
            <a:xfrm>
              <a:off x="6837405" y="1186248"/>
              <a:ext cx="1383957" cy="642552"/>
            </a:xfrm>
            <a:prstGeom prst="rect">
              <a:avLst/>
            </a:prstGeom>
            <a:noFill/>
            <a:ln w="28575">
              <a:solidFill>
                <a:srgbClr val="00B05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CB78C27-8F56-402E-9B98-A8BD66E386BC}"/>
                </a:ext>
              </a:extLst>
            </p:cNvPr>
            <p:cNvSpPr/>
            <p:nvPr/>
          </p:nvSpPr>
          <p:spPr>
            <a:xfrm>
              <a:off x="6841521" y="1857631"/>
              <a:ext cx="1383957" cy="642552"/>
            </a:xfrm>
            <a:prstGeom prst="rect">
              <a:avLst/>
            </a:prstGeom>
            <a:noFill/>
            <a:ln w="28575">
              <a:solidFill>
                <a:srgbClr val="00B05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29C66C5-37ED-4E81-8473-420A0E745ECB}"/>
                </a:ext>
              </a:extLst>
            </p:cNvPr>
            <p:cNvSpPr/>
            <p:nvPr/>
          </p:nvSpPr>
          <p:spPr>
            <a:xfrm>
              <a:off x="6841521" y="2519608"/>
              <a:ext cx="1383957" cy="857906"/>
            </a:xfrm>
            <a:prstGeom prst="rect">
              <a:avLst/>
            </a:prstGeom>
            <a:noFill/>
            <a:ln w="28575">
              <a:solidFill>
                <a:srgbClr val="FFC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6E6D50A-A87A-463F-AABB-F3F578C98309}"/>
                </a:ext>
              </a:extLst>
            </p:cNvPr>
            <p:cNvSpPr/>
            <p:nvPr/>
          </p:nvSpPr>
          <p:spPr>
            <a:xfrm>
              <a:off x="6841521" y="3399889"/>
              <a:ext cx="1383957" cy="857906"/>
            </a:xfrm>
            <a:prstGeom prst="rect">
              <a:avLst/>
            </a:prstGeom>
            <a:noFill/>
            <a:ln w="28575">
              <a:solidFill>
                <a:srgbClr val="FFC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FC7D570-EA3A-42BE-9936-8E684D4AAE47}"/>
                </a:ext>
              </a:extLst>
            </p:cNvPr>
            <p:cNvSpPr/>
            <p:nvPr/>
          </p:nvSpPr>
          <p:spPr>
            <a:xfrm>
              <a:off x="6837400" y="4285457"/>
              <a:ext cx="1383957" cy="857906"/>
            </a:xfrm>
            <a:prstGeom prst="rect">
              <a:avLst/>
            </a:prstGeom>
            <a:noFill/>
            <a:ln w="28575">
              <a:solidFill>
                <a:srgbClr val="FFC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2C9D7B7-530A-4033-B5F0-7F04D9D7ADB0}"/>
                </a:ext>
              </a:extLst>
            </p:cNvPr>
            <p:cNvSpPr/>
            <p:nvPr/>
          </p:nvSpPr>
          <p:spPr>
            <a:xfrm>
              <a:off x="6841516" y="5171028"/>
              <a:ext cx="1383957" cy="798817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F905BD18-C52E-4212-9E20-B193A827349F}"/>
              </a:ext>
            </a:extLst>
          </p:cNvPr>
          <p:cNvSpPr/>
          <p:nvPr/>
        </p:nvSpPr>
        <p:spPr>
          <a:xfrm>
            <a:off x="434426" y="4029443"/>
            <a:ext cx="3159212" cy="257534"/>
          </a:xfrm>
          <a:prstGeom prst="rect">
            <a:avLst/>
          </a:prstGeom>
          <a:noFill/>
          <a:ln w="28575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2 x conv 1 pool block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2289410-6D4E-460C-916E-D3D0E099128A}"/>
              </a:ext>
            </a:extLst>
          </p:cNvPr>
          <p:cNvSpPr/>
          <p:nvPr/>
        </p:nvSpPr>
        <p:spPr>
          <a:xfrm>
            <a:off x="434426" y="4345168"/>
            <a:ext cx="3159212" cy="257534"/>
          </a:xfrm>
          <a:prstGeom prst="rect">
            <a:avLst/>
          </a:prstGeom>
          <a:noFill/>
          <a:ln w="28575">
            <a:solidFill>
              <a:srgbClr val="FFC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3 x conv </a:t>
            </a:r>
            <a:r>
              <a:rPr lang="en-US" dirty="0">
                <a:solidFill>
                  <a:srgbClr val="0070C0"/>
                </a:solidFill>
              </a:rPr>
              <a:t>1 pool block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6EF921E-30AC-44C9-ADBC-B76ED9E18B4A}"/>
              </a:ext>
            </a:extLst>
          </p:cNvPr>
          <p:cNvSpPr/>
          <p:nvPr/>
        </p:nvSpPr>
        <p:spPr>
          <a:xfrm>
            <a:off x="438543" y="4662327"/>
            <a:ext cx="3159212" cy="257534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Flatten + fully connected block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384875D-BB9A-4779-BD92-BC5B1EE855D5}"/>
              </a:ext>
            </a:extLst>
          </p:cNvPr>
          <p:cNvSpPr/>
          <p:nvPr/>
        </p:nvSpPr>
        <p:spPr>
          <a:xfrm>
            <a:off x="8712535" y="1211405"/>
            <a:ext cx="1379116" cy="579601"/>
          </a:xfrm>
          <a:prstGeom prst="rect">
            <a:avLst/>
          </a:prstGeom>
          <a:noFill/>
          <a:ln w="28575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F264841-12A8-4C2E-AD6F-6A0C307BC459}"/>
              </a:ext>
            </a:extLst>
          </p:cNvPr>
          <p:cNvSpPr/>
          <p:nvPr/>
        </p:nvSpPr>
        <p:spPr>
          <a:xfrm>
            <a:off x="8710595" y="1791006"/>
            <a:ext cx="1379116" cy="579601"/>
          </a:xfrm>
          <a:prstGeom prst="rect">
            <a:avLst/>
          </a:prstGeom>
          <a:noFill/>
          <a:ln w="28575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4F222FC-716F-4A4F-BD7D-DE421071EE6A}"/>
              </a:ext>
            </a:extLst>
          </p:cNvPr>
          <p:cNvSpPr/>
          <p:nvPr/>
        </p:nvSpPr>
        <p:spPr>
          <a:xfrm>
            <a:off x="8716968" y="2395546"/>
            <a:ext cx="1379116" cy="954484"/>
          </a:xfrm>
          <a:prstGeom prst="rect">
            <a:avLst/>
          </a:prstGeom>
          <a:noFill/>
          <a:ln w="28575">
            <a:solidFill>
              <a:srgbClr val="FFC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E5C866E-5165-402E-9F0E-10ECDF9F05E8}"/>
              </a:ext>
            </a:extLst>
          </p:cNvPr>
          <p:cNvSpPr/>
          <p:nvPr/>
        </p:nvSpPr>
        <p:spPr>
          <a:xfrm>
            <a:off x="8723341" y="3357533"/>
            <a:ext cx="1379116" cy="954484"/>
          </a:xfrm>
          <a:prstGeom prst="rect">
            <a:avLst/>
          </a:prstGeom>
          <a:noFill/>
          <a:ln w="28575">
            <a:solidFill>
              <a:srgbClr val="FFC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1C0F8D2-55B5-4BED-8D17-5924EE72BBB3}"/>
              </a:ext>
            </a:extLst>
          </p:cNvPr>
          <p:cNvSpPr/>
          <p:nvPr/>
        </p:nvSpPr>
        <p:spPr>
          <a:xfrm>
            <a:off x="8719738" y="4326872"/>
            <a:ext cx="1379116" cy="954484"/>
          </a:xfrm>
          <a:prstGeom prst="rect">
            <a:avLst/>
          </a:prstGeom>
          <a:noFill/>
          <a:ln w="28575">
            <a:solidFill>
              <a:srgbClr val="FFC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236218B-1941-400B-B78B-010270880A8B}"/>
              </a:ext>
            </a:extLst>
          </p:cNvPr>
          <p:cNvSpPr/>
          <p:nvPr/>
        </p:nvSpPr>
        <p:spPr>
          <a:xfrm>
            <a:off x="8723341" y="5281357"/>
            <a:ext cx="1366370" cy="737058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9506C93-9E51-4AA4-86C7-4309FD7BC37B}"/>
              </a:ext>
            </a:extLst>
          </p:cNvPr>
          <p:cNvSpPr/>
          <p:nvPr/>
        </p:nvSpPr>
        <p:spPr>
          <a:xfrm>
            <a:off x="449493" y="5361007"/>
            <a:ext cx="3159212" cy="257534"/>
          </a:xfrm>
          <a:prstGeom prst="rect">
            <a:avLst/>
          </a:prstGeom>
          <a:noFill/>
          <a:ln w="28575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2 x conv 1 pool block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002EE01-7E7C-47A3-B294-0ABF60147412}"/>
              </a:ext>
            </a:extLst>
          </p:cNvPr>
          <p:cNvSpPr/>
          <p:nvPr/>
        </p:nvSpPr>
        <p:spPr>
          <a:xfrm>
            <a:off x="449493" y="5676732"/>
            <a:ext cx="3159212" cy="257534"/>
          </a:xfrm>
          <a:prstGeom prst="rect">
            <a:avLst/>
          </a:prstGeom>
          <a:noFill/>
          <a:ln w="28575">
            <a:solidFill>
              <a:srgbClr val="FFC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4 x conv</a:t>
            </a:r>
            <a:r>
              <a:rPr lang="en-US" dirty="0">
                <a:solidFill>
                  <a:srgbClr val="0070C0"/>
                </a:solidFill>
              </a:rPr>
              <a:t> 1 pool block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0E0F47C-D752-4C95-9A32-B832CAF74E78}"/>
              </a:ext>
            </a:extLst>
          </p:cNvPr>
          <p:cNvSpPr/>
          <p:nvPr/>
        </p:nvSpPr>
        <p:spPr>
          <a:xfrm>
            <a:off x="453610" y="5993891"/>
            <a:ext cx="3159212" cy="257534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Flatten + fully connected block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6364206-37A5-4F11-98CC-6C23319B3800}"/>
              </a:ext>
            </a:extLst>
          </p:cNvPr>
          <p:cNvSpPr/>
          <p:nvPr/>
        </p:nvSpPr>
        <p:spPr>
          <a:xfrm>
            <a:off x="-58189" y="4933656"/>
            <a:ext cx="171223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/>
            <a:r>
              <a:rPr lang="en-US" sz="2800" dirty="0"/>
              <a:t>VGG19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655295B-9E86-4D0C-B742-9A9EFF233A54}"/>
              </a:ext>
            </a:extLst>
          </p:cNvPr>
          <p:cNvSpPr/>
          <p:nvPr/>
        </p:nvSpPr>
        <p:spPr>
          <a:xfrm>
            <a:off x="-58189" y="3573165"/>
            <a:ext cx="171223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/>
            <a:r>
              <a:rPr lang="en-US" sz="2800" dirty="0"/>
              <a:t>VGG16</a:t>
            </a:r>
          </a:p>
        </p:txBody>
      </p:sp>
    </p:spTree>
    <p:extLst>
      <p:ext uri="{BB962C8B-B14F-4D97-AF65-F5344CB8AC3E}">
        <p14:creationId xmlns:p14="http://schemas.microsoft.com/office/powerpoint/2010/main" val="16514132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9110813-1110-405D-8E79-5DDDE0B382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6502" y="2199924"/>
            <a:ext cx="12192000" cy="4001201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87DFA833-D3B1-47F2-B40C-BD58570F2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Inception / </a:t>
            </a:r>
            <a:r>
              <a:rPr lang="en-US" dirty="0" err="1"/>
              <a:t>GoogLeNet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FEC218-C483-47B5-9E5A-EBCB240A43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Practical Deep Learning workshop – Nathaniel Shimoni ©</a:t>
            </a:r>
            <a:endParaRPr lang="he-IL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BFDD4F2-BA65-4A14-8A4E-43E17877E565}"/>
              </a:ext>
            </a:extLst>
          </p:cNvPr>
          <p:cNvSpPr/>
          <p:nvPr/>
        </p:nvSpPr>
        <p:spPr>
          <a:xfrm>
            <a:off x="944186" y="838616"/>
            <a:ext cx="1032440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In an </a:t>
            </a:r>
            <a:r>
              <a:rPr lang="en-US" sz="2400" b="1" dirty="0"/>
              <a:t>Inception</a:t>
            </a:r>
            <a:r>
              <a:rPr lang="en-US" sz="2400" dirty="0"/>
              <a:t> block there are many (1x1) convolutions </a:t>
            </a:r>
          </a:p>
          <a:p>
            <a:pPr algn="ctr"/>
            <a:r>
              <a:rPr lang="en-US" sz="2400" dirty="0"/>
              <a:t>that are aimed at decreasing the number of computations </a:t>
            </a:r>
            <a:br>
              <a:rPr lang="en-US" sz="2400" dirty="0"/>
            </a:br>
            <a:r>
              <a:rPr lang="en-US" sz="2400" dirty="0"/>
              <a:t>performed along with padding to allow concatenation in the channels dimension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3E69AE5-2BF4-4EB9-96AE-ED5E8CB5602D}"/>
              </a:ext>
            </a:extLst>
          </p:cNvPr>
          <p:cNvSpPr/>
          <p:nvPr/>
        </p:nvSpPr>
        <p:spPr>
          <a:xfrm>
            <a:off x="3111692" y="2291096"/>
            <a:ext cx="59893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Inception basic blocks with and without dimensions reduction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AD99158-FF67-44E2-B423-78F256CF6F04}"/>
              </a:ext>
            </a:extLst>
          </p:cNvPr>
          <p:cNvSpPr/>
          <p:nvPr/>
        </p:nvSpPr>
        <p:spPr>
          <a:xfrm>
            <a:off x="141606" y="6107631"/>
            <a:ext cx="58577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4"/>
              </a:rPr>
              <a:t>https://arxiv.org/pdf/1409.4842.pdf</a:t>
            </a:r>
            <a:r>
              <a:rPr lang="en-US" dirty="0"/>
              <a:t> inception original paper</a:t>
            </a:r>
          </a:p>
        </p:txBody>
      </p:sp>
    </p:spTree>
    <p:extLst>
      <p:ext uri="{BB962C8B-B14F-4D97-AF65-F5344CB8AC3E}">
        <p14:creationId xmlns:p14="http://schemas.microsoft.com/office/powerpoint/2010/main" val="6260431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0751943A-415B-4114-917B-B27A6E5B0617}"/>
              </a:ext>
            </a:extLst>
          </p:cNvPr>
          <p:cNvCxnSpPr/>
          <p:nvPr/>
        </p:nvCxnSpPr>
        <p:spPr>
          <a:xfrm flipH="1" flipV="1">
            <a:off x="8772349" y="2571930"/>
            <a:ext cx="241069" cy="21535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0E0AE2BD-E73A-4D37-9865-A9083C5D85F4}"/>
              </a:ext>
            </a:extLst>
          </p:cNvPr>
          <p:cNvCxnSpPr/>
          <p:nvPr/>
        </p:nvCxnSpPr>
        <p:spPr>
          <a:xfrm flipH="1" flipV="1">
            <a:off x="8531183" y="2333739"/>
            <a:ext cx="241069" cy="21535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Rectangle 124">
            <a:extLst>
              <a:ext uri="{FF2B5EF4-FFF2-40B4-BE49-F238E27FC236}">
                <a16:creationId xmlns:a16="http://schemas.microsoft.com/office/drawing/2014/main" id="{BA29B212-AD94-4723-B763-E98967870CE4}"/>
              </a:ext>
            </a:extLst>
          </p:cNvPr>
          <p:cNvSpPr/>
          <p:nvPr/>
        </p:nvSpPr>
        <p:spPr>
          <a:xfrm>
            <a:off x="8803346" y="2576142"/>
            <a:ext cx="307130" cy="3153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FECD218B-47C9-43C0-A687-7AFCCBC3F423}"/>
              </a:ext>
            </a:extLst>
          </p:cNvPr>
          <p:cNvCxnSpPr/>
          <p:nvPr/>
        </p:nvCxnSpPr>
        <p:spPr>
          <a:xfrm flipH="1" flipV="1">
            <a:off x="8797301" y="2557726"/>
            <a:ext cx="241069" cy="21535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Right Triangle 129">
            <a:extLst>
              <a:ext uri="{FF2B5EF4-FFF2-40B4-BE49-F238E27FC236}">
                <a16:creationId xmlns:a16="http://schemas.microsoft.com/office/drawing/2014/main" id="{EF8909AC-4394-44DF-91DC-4F2F1D5E47D2}"/>
              </a:ext>
            </a:extLst>
          </p:cNvPr>
          <p:cNvSpPr/>
          <p:nvPr/>
        </p:nvSpPr>
        <p:spPr>
          <a:xfrm>
            <a:off x="8880867" y="2336323"/>
            <a:ext cx="223028" cy="215351"/>
          </a:xfrm>
          <a:prstGeom prst="rt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2E689D47-063C-490A-B2AB-BFB6AA9BB5BE}"/>
              </a:ext>
            </a:extLst>
          </p:cNvPr>
          <p:cNvCxnSpPr>
            <a:cxnSpLocks/>
          </p:cNvCxnSpPr>
          <p:nvPr/>
        </p:nvCxnSpPr>
        <p:spPr>
          <a:xfrm flipH="1" flipV="1">
            <a:off x="8293058" y="2089519"/>
            <a:ext cx="241069" cy="21535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Rectangle 135">
            <a:extLst>
              <a:ext uri="{FF2B5EF4-FFF2-40B4-BE49-F238E27FC236}">
                <a16:creationId xmlns:a16="http://schemas.microsoft.com/office/drawing/2014/main" id="{D4D11E7E-A5DA-49C1-8C13-8F3EBBA358FA}"/>
              </a:ext>
            </a:extLst>
          </p:cNvPr>
          <p:cNvSpPr/>
          <p:nvPr/>
        </p:nvSpPr>
        <p:spPr>
          <a:xfrm>
            <a:off x="8261369" y="1844159"/>
            <a:ext cx="79060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32x32x96</a:t>
            </a:r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5265298E-0356-4E28-B5E1-9F8BA9723BFD}"/>
              </a:ext>
            </a:extLst>
          </p:cNvPr>
          <p:cNvSpPr/>
          <p:nvPr/>
        </p:nvSpPr>
        <p:spPr>
          <a:xfrm>
            <a:off x="8565221" y="2331922"/>
            <a:ext cx="307130" cy="3153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FF6CF44D-A202-466D-81E8-F164CBA91A3C}"/>
              </a:ext>
            </a:extLst>
          </p:cNvPr>
          <p:cNvSpPr/>
          <p:nvPr/>
        </p:nvSpPr>
        <p:spPr>
          <a:xfrm>
            <a:off x="8796765" y="2536591"/>
            <a:ext cx="307130" cy="3153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CEF2ACE4-5748-4037-86E2-CB83B7994B03}"/>
              </a:ext>
            </a:extLst>
          </p:cNvPr>
          <p:cNvCxnSpPr>
            <a:cxnSpLocks/>
          </p:cNvCxnSpPr>
          <p:nvPr/>
        </p:nvCxnSpPr>
        <p:spPr>
          <a:xfrm flipH="1" flipV="1">
            <a:off x="8563398" y="2635147"/>
            <a:ext cx="241069" cy="21535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9FC2DDB9-7860-4300-824F-CAE37048512E}"/>
              </a:ext>
            </a:extLst>
          </p:cNvPr>
          <p:cNvCxnSpPr>
            <a:cxnSpLocks/>
          </p:cNvCxnSpPr>
          <p:nvPr/>
        </p:nvCxnSpPr>
        <p:spPr>
          <a:xfrm flipH="1" flipV="1">
            <a:off x="8559176" y="2313506"/>
            <a:ext cx="241069" cy="21535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Right Triangle 141">
            <a:extLst>
              <a:ext uri="{FF2B5EF4-FFF2-40B4-BE49-F238E27FC236}">
                <a16:creationId xmlns:a16="http://schemas.microsoft.com/office/drawing/2014/main" id="{F5E997C5-8F83-45F6-A3B8-159B329A7806}"/>
              </a:ext>
            </a:extLst>
          </p:cNvPr>
          <p:cNvSpPr/>
          <p:nvPr/>
        </p:nvSpPr>
        <p:spPr>
          <a:xfrm rot="10800000">
            <a:off x="8567692" y="2641059"/>
            <a:ext cx="223028" cy="215351"/>
          </a:xfrm>
          <a:prstGeom prst="rt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79CF4751-89A7-440A-8D75-FE2A71255CD2}"/>
              </a:ext>
            </a:extLst>
          </p:cNvPr>
          <p:cNvSpPr/>
          <p:nvPr/>
        </p:nvSpPr>
        <p:spPr>
          <a:xfrm>
            <a:off x="8029619" y="1843056"/>
            <a:ext cx="852495" cy="81464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4E0B4ED3-C681-4DF0-A059-BB0D438F9F70}"/>
              </a:ext>
            </a:extLst>
          </p:cNvPr>
          <p:cNvSpPr/>
          <p:nvPr/>
        </p:nvSpPr>
        <p:spPr>
          <a:xfrm>
            <a:off x="8261163" y="2048882"/>
            <a:ext cx="852495" cy="814647"/>
          </a:xfrm>
          <a:prstGeom prst="rect">
            <a:avLst/>
          </a:prstGeom>
          <a:solidFill>
            <a:srgbClr val="0070C0">
              <a:alpha val="84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42A7F37E-E067-4A9C-AECE-63D2FFBDFEFF}"/>
              </a:ext>
            </a:extLst>
          </p:cNvPr>
          <p:cNvCxnSpPr/>
          <p:nvPr/>
        </p:nvCxnSpPr>
        <p:spPr>
          <a:xfrm flipH="1" flipV="1">
            <a:off x="8029886" y="1848250"/>
            <a:ext cx="241069" cy="21535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E6A229D7-584A-455B-A0D6-1A1DB3E883CF}"/>
              </a:ext>
            </a:extLst>
          </p:cNvPr>
          <p:cNvCxnSpPr/>
          <p:nvPr/>
        </p:nvCxnSpPr>
        <p:spPr>
          <a:xfrm flipH="1" flipV="1">
            <a:off x="8029619" y="2654050"/>
            <a:ext cx="241069" cy="21535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EA5C9D22-FC1B-4856-B6A8-9C3646375F1C}"/>
              </a:ext>
            </a:extLst>
          </p:cNvPr>
          <p:cNvCxnSpPr/>
          <p:nvPr/>
        </p:nvCxnSpPr>
        <p:spPr>
          <a:xfrm flipH="1" flipV="1">
            <a:off x="8871975" y="1833861"/>
            <a:ext cx="241069" cy="21535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Rectangle 147">
            <a:extLst>
              <a:ext uri="{FF2B5EF4-FFF2-40B4-BE49-F238E27FC236}">
                <a16:creationId xmlns:a16="http://schemas.microsoft.com/office/drawing/2014/main" id="{C54D0BE9-ACFA-4DF9-A6DB-F9BF2D5BCB17}"/>
              </a:ext>
            </a:extLst>
          </p:cNvPr>
          <p:cNvSpPr/>
          <p:nvPr/>
        </p:nvSpPr>
        <p:spPr>
          <a:xfrm>
            <a:off x="7998197" y="1602890"/>
            <a:ext cx="86914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32x32x672</a:t>
            </a:r>
          </a:p>
        </p:txBody>
      </p:sp>
      <p:sp>
        <p:nvSpPr>
          <p:cNvPr id="150" name="Right Triangle 149">
            <a:extLst>
              <a:ext uri="{FF2B5EF4-FFF2-40B4-BE49-F238E27FC236}">
                <a16:creationId xmlns:a16="http://schemas.microsoft.com/office/drawing/2014/main" id="{41CF1E73-BC3E-4BF4-9D0D-5753DA5FC6ED}"/>
              </a:ext>
            </a:extLst>
          </p:cNvPr>
          <p:cNvSpPr/>
          <p:nvPr/>
        </p:nvSpPr>
        <p:spPr>
          <a:xfrm rot="10800000">
            <a:off x="8043473" y="2664850"/>
            <a:ext cx="223028" cy="215351"/>
          </a:xfrm>
          <a:prstGeom prst="rt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Right Triangle 150">
            <a:extLst>
              <a:ext uri="{FF2B5EF4-FFF2-40B4-BE49-F238E27FC236}">
                <a16:creationId xmlns:a16="http://schemas.microsoft.com/office/drawing/2014/main" id="{A6E5CF7F-E6B6-4052-ABFE-E51023B3614A}"/>
              </a:ext>
            </a:extLst>
          </p:cNvPr>
          <p:cNvSpPr/>
          <p:nvPr/>
        </p:nvSpPr>
        <p:spPr>
          <a:xfrm>
            <a:off x="8871361" y="1836102"/>
            <a:ext cx="223028" cy="215351"/>
          </a:xfrm>
          <a:prstGeom prst="rt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ight Triangle 56">
            <a:extLst>
              <a:ext uri="{FF2B5EF4-FFF2-40B4-BE49-F238E27FC236}">
                <a16:creationId xmlns:a16="http://schemas.microsoft.com/office/drawing/2014/main" id="{6A7FA931-A5FA-47ED-9CCB-4D353B747A89}"/>
              </a:ext>
            </a:extLst>
          </p:cNvPr>
          <p:cNvSpPr/>
          <p:nvPr/>
        </p:nvSpPr>
        <p:spPr>
          <a:xfrm>
            <a:off x="5112089" y="5650250"/>
            <a:ext cx="223028" cy="215351"/>
          </a:xfrm>
          <a:prstGeom prst="rt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A8761BE-2827-47A1-9A71-BDA9C34FC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Inception block example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CD1DBB-3D62-4E50-83CF-9E5467634F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Practical Deep Learning workshop – Nathaniel Shimoni ©</a:t>
            </a:r>
            <a:endParaRPr lang="he-IL" dirty="0"/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93BD84E3-17C5-41BD-92CD-BE5529A581DE}"/>
              </a:ext>
            </a:extLst>
          </p:cNvPr>
          <p:cNvSpPr/>
          <p:nvPr/>
        </p:nvSpPr>
        <p:spPr>
          <a:xfrm rot="9802036">
            <a:off x="12782" y="2377438"/>
            <a:ext cx="1834470" cy="1448675"/>
          </a:xfrm>
          <a:prstGeom prst="parallelogram">
            <a:avLst>
              <a:gd name="adj" fmla="val 29891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arallelogram 7">
            <a:extLst>
              <a:ext uri="{FF2B5EF4-FFF2-40B4-BE49-F238E27FC236}">
                <a16:creationId xmlns:a16="http://schemas.microsoft.com/office/drawing/2014/main" id="{A4E61FD0-57F3-4C95-8365-5FC679BF9BE9}"/>
              </a:ext>
            </a:extLst>
          </p:cNvPr>
          <p:cNvSpPr/>
          <p:nvPr/>
        </p:nvSpPr>
        <p:spPr>
          <a:xfrm rot="9802036">
            <a:off x="82525" y="2438651"/>
            <a:ext cx="1834470" cy="1448675"/>
          </a:xfrm>
          <a:prstGeom prst="parallelogram">
            <a:avLst>
              <a:gd name="adj" fmla="val 29891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arallelogram 8">
            <a:extLst>
              <a:ext uri="{FF2B5EF4-FFF2-40B4-BE49-F238E27FC236}">
                <a16:creationId xmlns:a16="http://schemas.microsoft.com/office/drawing/2014/main" id="{2B3AB450-B40B-4595-A17D-815754CCBF01}"/>
              </a:ext>
            </a:extLst>
          </p:cNvPr>
          <p:cNvSpPr/>
          <p:nvPr/>
        </p:nvSpPr>
        <p:spPr>
          <a:xfrm rot="9802036">
            <a:off x="160581" y="2508176"/>
            <a:ext cx="1834470" cy="1448675"/>
          </a:xfrm>
          <a:prstGeom prst="parallelogram">
            <a:avLst>
              <a:gd name="adj" fmla="val 2989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B11CA9C-7765-4E67-B46E-4B33691A705A}"/>
              </a:ext>
            </a:extLst>
          </p:cNvPr>
          <p:cNvSpPr txBox="1"/>
          <p:nvPr/>
        </p:nvSpPr>
        <p:spPr>
          <a:xfrm>
            <a:off x="366135" y="1858996"/>
            <a:ext cx="1227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32x32x256</a:t>
            </a: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F2BAD108-FCDD-4A57-93CA-818A81959530}"/>
              </a:ext>
            </a:extLst>
          </p:cNvPr>
          <p:cNvCxnSpPr>
            <a:cxnSpLocks/>
          </p:cNvCxnSpPr>
          <p:nvPr/>
        </p:nvCxnSpPr>
        <p:spPr>
          <a:xfrm>
            <a:off x="1517440" y="4285823"/>
            <a:ext cx="2871680" cy="1779235"/>
          </a:xfrm>
          <a:prstGeom prst="bentConnector3">
            <a:avLst>
              <a:gd name="adj1" fmla="val 2134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4378490D-F219-42F7-9CE8-E8AD8A303790}"/>
              </a:ext>
            </a:extLst>
          </p:cNvPr>
          <p:cNvCxnSpPr>
            <a:cxnSpLocks/>
          </p:cNvCxnSpPr>
          <p:nvPr/>
        </p:nvCxnSpPr>
        <p:spPr>
          <a:xfrm>
            <a:off x="1944633" y="3692821"/>
            <a:ext cx="2444487" cy="87573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115C086F-AFD4-4333-8FB5-A933C219CAA6}"/>
              </a:ext>
            </a:extLst>
          </p:cNvPr>
          <p:cNvCxnSpPr>
            <a:cxnSpLocks/>
          </p:cNvCxnSpPr>
          <p:nvPr/>
        </p:nvCxnSpPr>
        <p:spPr>
          <a:xfrm flipV="1">
            <a:off x="1963084" y="2648410"/>
            <a:ext cx="2426036" cy="27364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01E00B51-5715-4E67-B93F-EE74AB4F7DAE}"/>
              </a:ext>
            </a:extLst>
          </p:cNvPr>
          <p:cNvCxnSpPr>
            <a:cxnSpLocks/>
          </p:cNvCxnSpPr>
          <p:nvPr/>
        </p:nvCxnSpPr>
        <p:spPr>
          <a:xfrm flipV="1">
            <a:off x="1963084" y="1418403"/>
            <a:ext cx="2426036" cy="90723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783D52CC-6D93-4F22-806C-DE5D7B3103A2}"/>
              </a:ext>
            </a:extLst>
          </p:cNvPr>
          <p:cNvSpPr txBox="1"/>
          <p:nvPr/>
        </p:nvSpPr>
        <p:spPr>
          <a:xfrm>
            <a:off x="2371825" y="5695727"/>
            <a:ext cx="1776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MaxPool</a:t>
            </a:r>
            <a:r>
              <a:rPr lang="en-US" dirty="0"/>
              <a:t> 3x3</a:t>
            </a:r>
          </a:p>
        </p:txBody>
      </p:sp>
      <p:sp>
        <p:nvSpPr>
          <p:cNvPr id="35" name="Parallelogram 34">
            <a:extLst>
              <a:ext uri="{FF2B5EF4-FFF2-40B4-BE49-F238E27FC236}">
                <a16:creationId xmlns:a16="http://schemas.microsoft.com/office/drawing/2014/main" id="{F5736231-F971-4F48-832C-1A122132D452}"/>
              </a:ext>
            </a:extLst>
          </p:cNvPr>
          <p:cNvSpPr/>
          <p:nvPr/>
        </p:nvSpPr>
        <p:spPr>
          <a:xfrm rot="9802036">
            <a:off x="215060" y="2529838"/>
            <a:ext cx="1834470" cy="1448675"/>
          </a:xfrm>
          <a:prstGeom prst="parallelogram">
            <a:avLst>
              <a:gd name="adj" fmla="val 29891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Parallelogram 35">
            <a:extLst>
              <a:ext uri="{FF2B5EF4-FFF2-40B4-BE49-F238E27FC236}">
                <a16:creationId xmlns:a16="http://schemas.microsoft.com/office/drawing/2014/main" id="{ED39B4FC-6943-4C23-8C63-0A783596B089}"/>
              </a:ext>
            </a:extLst>
          </p:cNvPr>
          <p:cNvSpPr/>
          <p:nvPr/>
        </p:nvSpPr>
        <p:spPr>
          <a:xfrm rot="9802036">
            <a:off x="284803" y="2591051"/>
            <a:ext cx="1834470" cy="1448675"/>
          </a:xfrm>
          <a:prstGeom prst="parallelogram">
            <a:avLst>
              <a:gd name="adj" fmla="val 29891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Parallelogram 36">
            <a:extLst>
              <a:ext uri="{FF2B5EF4-FFF2-40B4-BE49-F238E27FC236}">
                <a16:creationId xmlns:a16="http://schemas.microsoft.com/office/drawing/2014/main" id="{CDDCE171-640F-4530-A237-568C5ADF5D90}"/>
              </a:ext>
            </a:extLst>
          </p:cNvPr>
          <p:cNvSpPr/>
          <p:nvPr/>
        </p:nvSpPr>
        <p:spPr>
          <a:xfrm rot="9802036">
            <a:off x="362859" y="2660576"/>
            <a:ext cx="1834470" cy="1448675"/>
          </a:xfrm>
          <a:prstGeom prst="parallelogram">
            <a:avLst>
              <a:gd name="adj" fmla="val 2989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Parallelogram 37">
            <a:extLst>
              <a:ext uri="{FF2B5EF4-FFF2-40B4-BE49-F238E27FC236}">
                <a16:creationId xmlns:a16="http://schemas.microsoft.com/office/drawing/2014/main" id="{7BBF3EE0-816D-46B7-A241-ACC924F8E185}"/>
              </a:ext>
            </a:extLst>
          </p:cNvPr>
          <p:cNvSpPr/>
          <p:nvPr/>
        </p:nvSpPr>
        <p:spPr>
          <a:xfrm rot="9802036">
            <a:off x="417338" y="2682238"/>
            <a:ext cx="1834470" cy="1448675"/>
          </a:xfrm>
          <a:prstGeom prst="parallelogram">
            <a:avLst>
              <a:gd name="adj" fmla="val 29891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Parallelogram 38">
            <a:extLst>
              <a:ext uri="{FF2B5EF4-FFF2-40B4-BE49-F238E27FC236}">
                <a16:creationId xmlns:a16="http://schemas.microsoft.com/office/drawing/2014/main" id="{05421530-B558-41E7-A8C4-C8CA6CC3B9C7}"/>
              </a:ext>
            </a:extLst>
          </p:cNvPr>
          <p:cNvSpPr/>
          <p:nvPr/>
        </p:nvSpPr>
        <p:spPr>
          <a:xfrm rot="9802036">
            <a:off x="487081" y="2743451"/>
            <a:ext cx="1834470" cy="1448675"/>
          </a:xfrm>
          <a:prstGeom prst="parallelogram">
            <a:avLst>
              <a:gd name="adj" fmla="val 29891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Parallelogram 39">
            <a:extLst>
              <a:ext uri="{FF2B5EF4-FFF2-40B4-BE49-F238E27FC236}">
                <a16:creationId xmlns:a16="http://schemas.microsoft.com/office/drawing/2014/main" id="{AD49605A-1EBC-4633-B2B4-D8F00F968031}"/>
              </a:ext>
            </a:extLst>
          </p:cNvPr>
          <p:cNvSpPr/>
          <p:nvPr/>
        </p:nvSpPr>
        <p:spPr>
          <a:xfrm rot="9802036">
            <a:off x="565137" y="2812976"/>
            <a:ext cx="1834470" cy="1448675"/>
          </a:xfrm>
          <a:prstGeom prst="parallelogram">
            <a:avLst>
              <a:gd name="adj" fmla="val 2989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93C70023-6913-4E3F-A55C-7CF78138E792}"/>
              </a:ext>
            </a:extLst>
          </p:cNvPr>
          <p:cNvSpPr/>
          <p:nvPr/>
        </p:nvSpPr>
        <p:spPr>
          <a:xfrm>
            <a:off x="4524013" y="5398252"/>
            <a:ext cx="852495" cy="81464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656A59A5-DCAB-43E8-9C02-88FE17AC7D37}"/>
              </a:ext>
            </a:extLst>
          </p:cNvPr>
          <p:cNvSpPr/>
          <p:nvPr/>
        </p:nvSpPr>
        <p:spPr>
          <a:xfrm>
            <a:off x="4755557" y="5604078"/>
            <a:ext cx="852495" cy="81464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AAC12412-8982-4011-A116-48B9DE08A69A}"/>
              </a:ext>
            </a:extLst>
          </p:cNvPr>
          <p:cNvCxnSpPr/>
          <p:nvPr/>
        </p:nvCxnSpPr>
        <p:spPr>
          <a:xfrm flipH="1" flipV="1">
            <a:off x="4524280" y="5403446"/>
            <a:ext cx="241069" cy="21535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E627FD2D-0854-427D-BF31-2BD59828CF67}"/>
              </a:ext>
            </a:extLst>
          </p:cNvPr>
          <p:cNvCxnSpPr/>
          <p:nvPr/>
        </p:nvCxnSpPr>
        <p:spPr>
          <a:xfrm flipH="1" flipV="1">
            <a:off x="4524013" y="6209246"/>
            <a:ext cx="241069" cy="21535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4C5263EB-1198-4336-A1A3-EBB85DC7666B}"/>
              </a:ext>
            </a:extLst>
          </p:cNvPr>
          <p:cNvCxnSpPr/>
          <p:nvPr/>
        </p:nvCxnSpPr>
        <p:spPr>
          <a:xfrm flipH="1" flipV="1">
            <a:off x="5366369" y="5389057"/>
            <a:ext cx="241069" cy="21535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368F8807-81DB-4C7F-8275-8E90469A4321}"/>
              </a:ext>
            </a:extLst>
          </p:cNvPr>
          <p:cNvSpPr/>
          <p:nvPr/>
        </p:nvSpPr>
        <p:spPr>
          <a:xfrm>
            <a:off x="4492591" y="5158086"/>
            <a:ext cx="86914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32x32x256</a:t>
            </a: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ECE464F1-A1D8-455F-B6CE-DE6F1A31A25C}"/>
              </a:ext>
            </a:extLst>
          </p:cNvPr>
          <p:cNvCxnSpPr/>
          <p:nvPr/>
        </p:nvCxnSpPr>
        <p:spPr>
          <a:xfrm flipH="1" flipV="1">
            <a:off x="5382553" y="6205368"/>
            <a:ext cx="241069" cy="21535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8D507D47-0C5E-49CF-B3C2-81874BA7500A}"/>
              </a:ext>
            </a:extLst>
          </p:cNvPr>
          <p:cNvSpPr/>
          <p:nvPr/>
        </p:nvSpPr>
        <p:spPr>
          <a:xfrm>
            <a:off x="4796443" y="5645849"/>
            <a:ext cx="307130" cy="3153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64A143EF-C214-4FC1-8BB0-F855B85C9991}"/>
              </a:ext>
            </a:extLst>
          </p:cNvPr>
          <p:cNvSpPr/>
          <p:nvPr/>
        </p:nvSpPr>
        <p:spPr>
          <a:xfrm>
            <a:off x="5027987" y="5850518"/>
            <a:ext cx="307130" cy="3153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4314C343-ECF8-406F-BDE7-FECC7624B9F1}"/>
              </a:ext>
            </a:extLst>
          </p:cNvPr>
          <p:cNvCxnSpPr/>
          <p:nvPr/>
        </p:nvCxnSpPr>
        <p:spPr>
          <a:xfrm flipH="1" flipV="1">
            <a:off x="4794620" y="5949074"/>
            <a:ext cx="241069" cy="21535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11ECB76A-F137-451D-A083-916170B48C94}"/>
              </a:ext>
            </a:extLst>
          </p:cNvPr>
          <p:cNvCxnSpPr/>
          <p:nvPr/>
        </p:nvCxnSpPr>
        <p:spPr>
          <a:xfrm flipH="1" flipV="1">
            <a:off x="4790398" y="5627433"/>
            <a:ext cx="241069" cy="21535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ight Triangle 57">
            <a:extLst>
              <a:ext uri="{FF2B5EF4-FFF2-40B4-BE49-F238E27FC236}">
                <a16:creationId xmlns:a16="http://schemas.microsoft.com/office/drawing/2014/main" id="{8E05B5A2-8F77-4FF6-9746-9B7D58FD3025}"/>
              </a:ext>
            </a:extLst>
          </p:cNvPr>
          <p:cNvSpPr/>
          <p:nvPr/>
        </p:nvSpPr>
        <p:spPr>
          <a:xfrm rot="10800000">
            <a:off x="4798914" y="5954986"/>
            <a:ext cx="223028" cy="215351"/>
          </a:xfrm>
          <a:prstGeom prst="rt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ight Triangle 58">
            <a:extLst>
              <a:ext uri="{FF2B5EF4-FFF2-40B4-BE49-F238E27FC236}">
                <a16:creationId xmlns:a16="http://schemas.microsoft.com/office/drawing/2014/main" id="{E0B086AA-1D68-4EC0-8B4E-7F98A3ED4CFB}"/>
              </a:ext>
            </a:extLst>
          </p:cNvPr>
          <p:cNvSpPr/>
          <p:nvPr/>
        </p:nvSpPr>
        <p:spPr>
          <a:xfrm>
            <a:off x="5042373" y="4040459"/>
            <a:ext cx="223028" cy="215351"/>
          </a:xfrm>
          <a:prstGeom prst="rt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036F55DA-E0C0-489B-A549-182E4F6A4BB9}"/>
              </a:ext>
            </a:extLst>
          </p:cNvPr>
          <p:cNvSpPr/>
          <p:nvPr/>
        </p:nvSpPr>
        <p:spPr>
          <a:xfrm>
            <a:off x="4454297" y="3788461"/>
            <a:ext cx="852495" cy="81464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7F5627DF-ACD7-4C35-9646-8FE903C732CD}"/>
              </a:ext>
            </a:extLst>
          </p:cNvPr>
          <p:cNvSpPr/>
          <p:nvPr/>
        </p:nvSpPr>
        <p:spPr>
          <a:xfrm>
            <a:off x="4685841" y="3994287"/>
            <a:ext cx="852495" cy="81464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147DF85A-EB8F-4045-A0D0-836727C2EC72}"/>
              </a:ext>
            </a:extLst>
          </p:cNvPr>
          <p:cNvCxnSpPr/>
          <p:nvPr/>
        </p:nvCxnSpPr>
        <p:spPr>
          <a:xfrm flipH="1" flipV="1">
            <a:off x="4454564" y="3793655"/>
            <a:ext cx="241069" cy="21535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8FB05BF2-D4DB-4352-89F7-4C1D86A7CAA1}"/>
              </a:ext>
            </a:extLst>
          </p:cNvPr>
          <p:cNvCxnSpPr/>
          <p:nvPr/>
        </p:nvCxnSpPr>
        <p:spPr>
          <a:xfrm flipH="1" flipV="1">
            <a:off x="4454297" y="4599455"/>
            <a:ext cx="241069" cy="21535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2BAB66E8-495D-46B0-BDB1-A7B46C6D30CF}"/>
              </a:ext>
            </a:extLst>
          </p:cNvPr>
          <p:cNvCxnSpPr/>
          <p:nvPr/>
        </p:nvCxnSpPr>
        <p:spPr>
          <a:xfrm flipH="1" flipV="1">
            <a:off x="5296653" y="3779266"/>
            <a:ext cx="241069" cy="21535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tangle 64">
            <a:extLst>
              <a:ext uri="{FF2B5EF4-FFF2-40B4-BE49-F238E27FC236}">
                <a16:creationId xmlns:a16="http://schemas.microsoft.com/office/drawing/2014/main" id="{1E750BD8-1FCD-4891-B5DF-8CDE1576FECD}"/>
              </a:ext>
            </a:extLst>
          </p:cNvPr>
          <p:cNvSpPr/>
          <p:nvPr/>
        </p:nvSpPr>
        <p:spPr>
          <a:xfrm>
            <a:off x="4422875" y="3548295"/>
            <a:ext cx="86914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32x32x192</a:t>
            </a:r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BB6B2D29-A293-4953-BFA9-D0A4C95A936A}"/>
              </a:ext>
            </a:extLst>
          </p:cNvPr>
          <p:cNvCxnSpPr/>
          <p:nvPr/>
        </p:nvCxnSpPr>
        <p:spPr>
          <a:xfrm flipH="1" flipV="1">
            <a:off x="5312837" y="4595577"/>
            <a:ext cx="241069" cy="21535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A3880E18-CCE6-4B5F-B5C4-EE24AB0F013E}"/>
              </a:ext>
            </a:extLst>
          </p:cNvPr>
          <p:cNvSpPr/>
          <p:nvPr/>
        </p:nvSpPr>
        <p:spPr>
          <a:xfrm>
            <a:off x="4726727" y="4036058"/>
            <a:ext cx="307130" cy="3153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E1F853F1-75CF-468E-813B-5E95AD53D4BB}"/>
              </a:ext>
            </a:extLst>
          </p:cNvPr>
          <p:cNvSpPr/>
          <p:nvPr/>
        </p:nvSpPr>
        <p:spPr>
          <a:xfrm>
            <a:off x="4958271" y="4240727"/>
            <a:ext cx="307130" cy="3153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D2B88024-C804-4C0F-9FC0-961FC6116640}"/>
              </a:ext>
            </a:extLst>
          </p:cNvPr>
          <p:cNvCxnSpPr/>
          <p:nvPr/>
        </p:nvCxnSpPr>
        <p:spPr>
          <a:xfrm flipH="1" flipV="1">
            <a:off x="4724904" y="4339283"/>
            <a:ext cx="241069" cy="21535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AFA0568A-A188-4D23-8A0B-BC131D548512}"/>
              </a:ext>
            </a:extLst>
          </p:cNvPr>
          <p:cNvCxnSpPr/>
          <p:nvPr/>
        </p:nvCxnSpPr>
        <p:spPr>
          <a:xfrm flipH="1" flipV="1">
            <a:off x="4720682" y="4017642"/>
            <a:ext cx="241069" cy="21535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ight Triangle 70">
            <a:extLst>
              <a:ext uri="{FF2B5EF4-FFF2-40B4-BE49-F238E27FC236}">
                <a16:creationId xmlns:a16="http://schemas.microsoft.com/office/drawing/2014/main" id="{544B3A2B-80D0-45CE-A34F-61B2216B2E6E}"/>
              </a:ext>
            </a:extLst>
          </p:cNvPr>
          <p:cNvSpPr/>
          <p:nvPr/>
        </p:nvSpPr>
        <p:spPr>
          <a:xfrm rot="10800000">
            <a:off x="4729198" y="4345195"/>
            <a:ext cx="223028" cy="215351"/>
          </a:xfrm>
          <a:prstGeom prst="rt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86E97450-025B-4371-A7A4-1CB429B78B87}"/>
              </a:ext>
            </a:extLst>
          </p:cNvPr>
          <p:cNvSpPr/>
          <p:nvPr/>
        </p:nvSpPr>
        <p:spPr>
          <a:xfrm>
            <a:off x="2311720" y="4240168"/>
            <a:ext cx="19681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Conv2d(192, (3x3))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962100C5-A48D-4E0F-BC4A-E27554C17F8D}"/>
              </a:ext>
            </a:extLst>
          </p:cNvPr>
          <p:cNvSpPr/>
          <p:nvPr/>
        </p:nvSpPr>
        <p:spPr>
          <a:xfrm>
            <a:off x="2329395" y="2599944"/>
            <a:ext cx="18511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Conv2d(96, (5x5))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40A27911-4A26-41C9-8640-C7A495B85289}"/>
              </a:ext>
            </a:extLst>
          </p:cNvPr>
          <p:cNvSpPr/>
          <p:nvPr/>
        </p:nvSpPr>
        <p:spPr>
          <a:xfrm>
            <a:off x="2340825" y="1377517"/>
            <a:ext cx="19681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Conv2d(128, (1x1))</a:t>
            </a:r>
          </a:p>
        </p:txBody>
      </p:sp>
      <p:sp>
        <p:nvSpPr>
          <p:cNvPr id="76" name="Right Triangle 75">
            <a:extLst>
              <a:ext uri="{FF2B5EF4-FFF2-40B4-BE49-F238E27FC236}">
                <a16:creationId xmlns:a16="http://schemas.microsoft.com/office/drawing/2014/main" id="{12306EE9-7CF2-4C03-80EB-6F17E31655AF}"/>
              </a:ext>
            </a:extLst>
          </p:cNvPr>
          <p:cNvSpPr/>
          <p:nvPr/>
        </p:nvSpPr>
        <p:spPr>
          <a:xfrm>
            <a:off x="5051898" y="2438416"/>
            <a:ext cx="223028" cy="215351"/>
          </a:xfrm>
          <a:prstGeom prst="rt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CBB2116C-6D5B-49A4-BBD2-8B63F555520A}"/>
              </a:ext>
            </a:extLst>
          </p:cNvPr>
          <p:cNvSpPr/>
          <p:nvPr/>
        </p:nvSpPr>
        <p:spPr>
          <a:xfrm>
            <a:off x="4463822" y="2186418"/>
            <a:ext cx="852495" cy="81464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B82B44B4-5B84-4DC1-9F06-F7BFD4A505A4}"/>
              </a:ext>
            </a:extLst>
          </p:cNvPr>
          <p:cNvSpPr/>
          <p:nvPr/>
        </p:nvSpPr>
        <p:spPr>
          <a:xfrm>
            <a:off x="4695366" y="2392244"/>
            <a:ext cx="852495" cy="81464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2BA6B434-DACC-41F3-A83A-445A24E7AE49}"/>
              </a:ext>
            </a:extLst>
          </p:cNvPr>
          <p:cNvCxnSpPr/>
          <p:nvPr/>
        </p:nvCxnSpPr>
        <p:spPr>
          <a:xfrm flipH="1" flipV="1">
            <a:off x="4464089" y="2191612"/>
            <a:ext cx="241069" cy="21535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7F6B094D-1335-4877-B4F7-F636B0332B4E}"/>
              </a:ext>
            </a:extLst>
          </p:cNvPr>
          <p:cNvCxnSpPr/>
          <p:nvPr/>
        </p:nvCxnSpPr>
        <p:spPr>
          <a:xfrm flipH="1" flipV="1">
            <a:off x="4463822" y="2997412"/>
            <a:ext cx="241069" cy="21535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69399225-BE72-437E-8A7A-8270F2D928C7}"/>
              </a:ext>
            </a:extLst>
          </p:cNvPr>
          <p:cNvCxnSpPr/>
          <p:nvPr/>
        </p:nvCxnSpPr>
        <p:spPr>
          <a:xfrm flipH="1" flipV="1">
            <a:off x="5306178" y="2177223"/>
            <a:ext cx="241069" cy="21535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ctangle 81">
            <a:extLst>
              <a:ext uri="{FF2B5EF4-FFF2-40B4-BE49-F238E27FC236}">
                <a16:creationId xmlns:a16="http://schemas.microsoft.com/office/drawing/2014/main" id="{8F208272-3E90-40EA-95C8-BEC65596EEDD}"/>
              </a:ext>
            </a:extLst>
          </p:cNvPr>
          <p:cNvSpPr/>
          <p:nvPr/>
        </p:nvSpPr>
        <p:spPr>
          <a:xfrm>
            <a:off x="4432400" y="1946252"/>
            <a:ext cx="79060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32x32x96</a:t>
            </a:r>
          </a:p>
        </p:txBody>
      </p: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484E6EFB-12AA-4360-B81F-324C5EBCC0D6}"/>
              </a:ext>
            </a:extLst>
          </p:cNvPr>
          <p:cNvCxnSpPr/>
          <p:nvPr/>
        </p:nvCxnSpPr>
        <p:spPr>
          <a:xfrm flipH="1" flipV="1">
            <a:off x="5322362" y="2993534"/>
            <a:ext cx="241069" cy="21535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Rectangle 83">
            <a:extLst>
              <a:ext uri="{FF2B5EF4-FFF2-40B4-BE49-F238E27FC236}">
                <a16:creationId xmlns:a16="http://schemas.microsoft.com/office/drawing/2014/main" id="{1249AE90-2729-444C-8D43-8C32B7ED7AC0}"/>
              </a:ext>
            </a:extLst>
          </p:cNvPr>
          <p:cNvSpPr/>
          <p:nvPr/>
        </p:nvSpPr>
        <p:spPr>
          <a:xfrm>
            <a:off x="4736252" y="2434015"/>
            <a:ext cx="307130" cy="3153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F6A068AC-F930-48B5-82FA-398C3CDA615D}"/>
              </a:ext>
            </a:extLst>
          </p:cNvPr>
          <p:cNvSpPr/>
          <p:nvPr/>
        </p:nvSpPr>
        <p:spPr>
          <a:xfrm>
            <a:off x="4967796" y="2638684"/>
            <a:ext cx="307130" cy="3153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9722D1FE-0A6E-402A-BB85-3BC78B347230}"/>
              </a:ext>
            </a:extLst>
          </p:cNvPr>
          <p:cNvCxnSpPr/>
          <p:nvPr/>
        </p:nvCxnSpPr>
        <p:spPr>
          <a:xfrm flipH="1" flipV="1">
            <a:off x="4734429" y="2737240"/>
            <a:ext cx="241069" cy="21535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F20903E2-BC08-40B1-B47A-A6D6BB7EA5C1}"/>
              </a:ext>
            </a:extLst>
          </p:cNvPr>
          <p:cNvCxnSpPr/>
          <p:nvPr/>
        </p:nvCxnSpPr>
        <p:spPr>
          <a:xfrm flipH="1" flipV="1">
            <a:off x="4730207" y="2415599"/>
            <a:ext cx="241069" cy="21535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Right Triangle 87">
            <a:extLst>
              <a:ext uri="{FF2B5EF4-FFF2-40B4-BE49-F238E27FC236}">
                <a16:creationId xmlns:a16="http://schemas.microsoft.com/office/drawing/2014/main" id="{FBE6611A-01C6-41A6-89C6-08FCD98BA23F}"/>
              </a:ext>
            </a:extLst>
          </p:cNvPr>
          <p:cNvSpPr/>
          <p:nvPr/>
        </p:nvSpPr>
        <p:spPr>
          <a:xfrm rot="10800000">
            <a:off x="4738723" y="2743152"/>
            <a:ext cx="223028" cy="215351"/>
          </a:xfrm>
          <a:prstGeom prst="rt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A3124ACD-1A97-412D-A336-0E0A9494B176}"/>
              </a:ext>
            </a:extLst>
          </p:cNvPr>
          <p:cNvSpPr/>
          <p:nvPr/>
        </p:nvSpPr>
        <p:spPr>
          <a:xfrm>
            <a:off x="4401019" y="921233"/>
            <a:ext cx="852495" cy="814647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25BFD59E-E433-49C5-AFFD-5A7D907A68A1}"/>
              </a:ext>
            </a:extLst>
          </p:cNvPr>
          <p:cNvSpPr/>
          <p:nvPr/>
        </p:nvSpPr>
        <p:spPr>
          <a:xfrm>
            <a:off x="4632563" y="1127059"/>
            <a:ext cx="852495" cy="814647"/>
          </a:xfrm>
          <a:prstGeom prst="rect">
            <a:avLst/>
          </a:prstGeom>
          <a:solidFill>
            <a:srgbClr val="0070C0">
              <a:alpha val="84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447D70CD-FAAD-4E8E-8D8B-F06335E82667}"/>
              </a:ext>
            </a:extLst>
          </p:cNvPr>
          <p:cNvCxnSpPr/>
          <p:nvPr/>
        </p:nvCxnSpPr>
        <p:spPr>
          <a:xfrm flipH="1" flipV="1">
            <a:off x="4401286" y="926427"/>
            <a:ext cx="241069" cy="21535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6DD8AC64-06C7-4BFA-BF4E-513AEDC72CEF}"/>
              </a:ext>
            </a:extLst>
          </p:cNvPr>
          <p:cNvCxnSpPr/>
          <p:nvPr/>
        </p:nvCxnSpPr>
        <p:spPr>
          <a:xfrm flipH="1" flipV="1">
            <a:off x="4401019" y="1732227"/>
            <a:ext cx="241069" cy="21535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2150556F-96AA-4BB1-86B9-2D4B8573D49B}"/>
              </a:ext>
            </a:extLst>
          </p:cNvPr>
          <p:cNvCxnSpPr/>
          <p:nvPr/>
        </p:nvCxnSpPr>
        <p:spPr>
          <a:xfrm flipH="1" flipV="1">
            <a:off x="5243375" y="912038"/>
            <a:ext cx="241069" cy="21535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Rectangle 94">
            <a:extLst>
              <a:ext uri="{FF2B5EF4-FFF2-40B4-BE49-F238E27FC236}">
                <a16:creationId xmlns:a16="http://schemas.microsoft.com/office/drawing/2014/main" id="{F230ED28-63FF-43C9-A530-B284E14CE411}"/>
              </a:ext>
            </a:extLst>
          </p:cNvPr>
          <p:cNvSpPr/>
          <p:nvPr/>
        </p:nvSpPr>
        <p:spPr>
          <a:xfrm>
            <a:off x="4369597" y="681067"/>
            <a:ext cx="86914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32x32x128</a:t>
            </a:r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BD8C0DAB-07B8-433C-AC7C-74C4367A1F7E}"/>
              </a:ext>
            </a:extLst>
          </p:cNvPr>
          <p:cNvCxnSpPr/>
          <p:nvPr/>
        </p:nvCxnSpPr>
        <p:spPr>
          <a:xfrm flipH="1" flipV="1">
            <a:off x="5259559" y="1728349"/>
            <a:ext cx="241069" cy="21535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Right Triangle 101">
            <a:extLst>
              <a:ext uri="{FF2B5EF4-FFF2-40B4-BE49-F238E27FC236}">
                <a16:creationId xmlns:a16="http://schemas.microsoft.com/office/drawing/2014/main" id="{FD3CEE06-A291-4E7F-A578-7D2F82EF4BE6}"/>
              </a:ext>
            </a:extLst>
          </p:cNvPr>
          <p:cNvSpPr/>
          <p:nvPr/>
        </p:nvSpPr>
        <p:spPr>
          <a:xfrm rot="10800000">
            <a:off x="4414873" y="1743027"/>
            <a:ext cx="223028" cy="215351"/>
          </a:xfrm>
          <a:prstGeom prst="rt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ight Triangle 102">
            <a:extLst>
              <a:ext uri="{FF2B5EF4-FFF2-40B4-BE49-F238E27FC236}">
                <a16:creationId xmlns:a16="http://schemas.microsoft.com/office/drawing/2014/main" id="{43DC164A-82FD-4485-B83D-1155019668F7}"/>
              </a:ext>
            </a:extLst>
          </p:cNvPr>
          <p:cNvSpPr/>
          <p:nvPr/>
        </p:nvSpPr>
        <p:spPr>
          <a:xfrm>
            <a:off x="5242761" y="914279"/>
            <a:ext cx="223028" cy="215351"/>
          </a:xfrm>
          <a:prstGeom prst="rt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ight Triangle 103">
            <a:extLst>
              <a:ext uri="{FF2B5EF4-FFF2-40B4-BE49-F238E27FC236}">
                <a16:creationId xmlns:a16="http://schemas.microsoft.com/office/drawing/2014/main" id="{6B4AD9AF-3967-4B7A-BCEB-08B6CE03E1CC}"/>
              </a:ext>
            </a:extLst>
          </p:cNvPr>
          <p:cNvSpPr/>
          <p:nvPr/>
        </p:nvSpPr>
        <p:spPr>
          <a:xfrm>
            <a:off x="9360158" y="2818734"/>
            <a:ext cx="223028" cy="215351"/>
          </a:xfrm>
          <a:prstGeom prst="rt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590C39B1-0CF4-4FEB-BF99-5D1EFF221ED5}"/>
              </a:ext>
            </a:extLst>
          </p:cNvPr>
          <p:cNvSpPr/>
          <p:nvPr/>
        </p:nvSpPr>
        <p:spPr>
          <a:xfrm>
            <a:off x="8772082" y="2566736"/>
            <a:ext cx="852495" cy="81464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1E977894-2E33-475C-9E9B-FE5BBB8065A7}"/>
              </a:ext>
            </a:extLst>
          </p:cNvPr>
          <p:cNvSpPr/>
          <p:nvPr/>
        </p:nvSpPr>
        <p:spPr>
          <a:xfrm>
            <a:off x="9003626" y="2772562"/>
            <a:ext cx="852495" cy="81464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D2C1369F-E811-458D-B029-4289CB04D1E2}"/>
              </a:ext>
            </a:extLst>
          </p:cNvPr>
          <p:cNvCxnSpPr/>
          <p:nvPr/>
        </p:nvCxnSpPr>
        <p:spPr>
          <a:xfrm flipH="1" flipV="1">
            <a:off x="8772082" y="3377730"/>
            <a:ext cx="241069" cy="21535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B53FB8BD-C47F-465B-9CF4-F1096A624AC6}"/>
              </a:ext>
            </a:extLst>
          </p:cNvPr>
          <p:cNvCxnSpPr/>
          <p:nvPr/>
        </p:nvCxnSpPr>
        <p:spPr>
          <a:xfrm flipH="1" flipV="1">
            <a:off x="9614438" y="2557541"/>
            <a:ext cx="241069" cy="21535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1B60F134-D4C9-4F9A-813C-B23E2F4B033F}"/>
              </a:ext>
            </a:extLst>
          </p:cNvPr>
          <p:cNvCxnSpPr/>
          <p:nvPr/>
        </p:nvCxnSpPr>
        <p:spPr>
          <a:xfrm flipH="1" flipV="1">
            <a:off x="9630622" y="3373852"/>
            <a:ext cx="241069" cy="21535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Rectangle 111">
            <a:extLst>
              <a:ext uri="{FF2B5EF4-FFF2-40B4-BE49-F238E27FC236}">
                <a16:creationId xmlns:a16="http://schemas.microsoft.com/office/drawing/2014/main" id="{128113A3-9447-41A0-B3F6-DF271A30606A}"/>
              </a:ext>
            </a:extLst>
          </p:cNvPr>
          <p:cNvSpPr/>
          <p:nvPr/>
        </p:nvSpPr>
        <p:spPr>
          <a:xfrm>
            <a:off x="9044512" y="2814333"/>
            <a:ext cx="307130" cy="3153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B1CCE1B0-61A2-4C69-8BDD-766EF835B432}"/>
              </a:ext>
            </a:extLst>
          </p:cNvPr>
          <p:cNvSpPr/>
          <p:nvPr/>
        </p:nvSpPr>
        <p:spPr>
          <a:xfrm>
            <a:off x="9276056" y="3019002"/>
            <a:ext cx="307130" cy="3153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D108E123-2D8B-431D-B616-43813A6289CE}"/>
              </a:ext>
            </a:extLst>
          </p:cNvPr>
          <p:cNvCxnSpPr/>
          <p:nvPr/>
        </p:nvCxnSpPr>
        <p:spPr>
          <a:xfrm flipH="1" flipV="1">
            <a:off x="9042689" y="3117558"/>
            <a:ext cx="241069" cy="21535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D1C4A059-44C1-40D7-85EE-BD2DD647EA79}"/>
              </a:ext>
            </a:extLst>
          </p:cNvPr>
          <p:cNvCxnSpPr/>
          <p:nvPr/>
        </p:nvCxnSpPr>
        <p:spPr>
          <a:xfrm flipH="1" flipV="1">
            <a:off x="9038467" y="2795917"/>
            <a:ext cx="241069" cy="21535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Right Triangle 115">
            <a:extLst>
              <a:ext uri="{FF2B5EF4-FFF2-40B4-BE49-F238E27FC236}">
                <a16:creationId xmlns:a16="http://schemas.microsoft.com/office/drawing/2014/main" id="{C3F3A6ED-1335-45EB-ACAD-540B6BC3D8C1}"/>
              </a:ext>
            </a:extLst>
          </p:cNvPr>
          <p:cNvSpPr/>
          <p:nvPr/>
        </p:nvSpPr>
        <p:spPr>
          <a:xfrm rot="10800000">
            <a:off x="9046983" y="3123470"/>
            <a:ext cx="223028" cy="215351"/>
          </a:xfrm>
          <a:prstGeom prst="rt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ight Triangle 116">
            <a:extLst>
              <a:ext uri="{FF2B5EF4-FFF2-40B4-BE49-F238E27FC236}">
                <a16:creationId xmlns:a16="http://schemas.microsoft.com/office/drawing/2014/main" id="{6D9132FD-7EB0-4D2E-8F65-D9E692EAC310}"/>
              </a:ext>
            </a:extLst>
          </p:cNvPr>
          <p:cNvSpPr/>
          <p:nvPr/>
        </p:nvSpPr>
        <p:spPr>
          <a:xfrm>
            <a:off x="9118992" y="2580543"/>
            <a:ext cx="223028" cy="215351"/>
          </a:xfrm>
          <a:prstGeom prst="rt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8E3B0EBF-4E3A-4C36-B9CA-E5E590676F53}"/>
              </a:ext>
            </a:extLst>
          </p:cNvPr>
          <p:cNvSpPr/>
          <p:nvPr/>
        </p:nvSpPr>
        <p:spPr>
          <a:xfrm>
            <a:off x="8530916" y="2328545"/>
            <a:ext cx="852495" cy="81464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E6B13E2A-636B-424B-ABF8-36B350799FDF}"/>
              </a:ext>
            </a:extLst>
          </p:cNvPr>
          <p:cNvSpPr/>
          <p:nvPr/>
        </p:nvSpPr>
        <p:spPr>
          <a:xfrm>
            <a:off x="8762460" y="2534371"/>
            <a:ext cx="852495" cy="81464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305DE94E-2FE2-4D53-A61D-DB6D8DA8F95E}"/>
              </a:ext>
            </a:extLst>
          </p:cNvPr>
          <p:cNvCxnSpPr/>
          <p:nvPr/>
        </p:nvCxnSpPr>
        <p:spPr>
          <a:xfrm flipH="1" flipV="1">
            <a:off x="8530916" y="3139539"/>
            <a:ext cx="241069" cy="21535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7947B4EF-8E9C-46DF-80B6-5A673100AAAF}"/>
              </a:ext>
            </a:extLst>
          </p:cNvPr>
          <p:cNvCxnSpPr/>
          <p:nvPr/>
        </p:nvCxnSpPr>
        <p:spPr>
          <a:xfrm flipH="1" flipV="1">
            <a:off x="9373272" y="2319350"/>
            <a:ext cx="241069" cy="21535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D0F87175-5BB6-47FB-8FCB-DEC1424553B9}"/>
              </a:ext>
            </a:extLst>
          </p:cNvPr>
          <p:cNvCxnSpPr/>
          <p:nvPr/>
        </p:nvCxnSpPr>
        <p:spPr>
          <a:xfrm flipH="1" flipV="1">
            <a:off x="9389456" y="3135661"/>
            <a:ext cx="241069" cy="21535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Rectangle 125">
            <a:extLst>
              <a:ext uri="{FF2B5EF4-FFF2-40B4-BE49-F238E27FC236}">
                <a16:creationId xmlns:a16="http://schemas.microsoft.com/office/drawing/2014/main" id="{FEA96E6F-44F0-485F-9511-C368826F2884}"/>
              </a:ext>
            </a:extLst>
          </p:cNvPr>
          <p:cNvSpPr/>
          <p:nvPr/>
        </p:nvSpPr>
        <p:spPr>
          <a:xfrm>
            <a:off x="9034890" y="2780811"/>
            <a:ext cx="307130" cy="3153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E309E454-8C3D-4BF3-8E92-3C7B13D2E8FF}"/>
              </a:ext>
            </a:extLst>
          </p:cNvPr>
          <p:cNvCxnSpPr/>
          <p:nvPr/>
        </p:nvCxnSpPr>
        <p:spPr>
          <a:xfrm flipH="1" flipV="1">
            <a:off x="8801523" y="2879367"/>
            <a:ext cx="241069" cy="21535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Right Triangle 128">
            <a:extLst>
              <a:ext uri="{FF2B5EF4-FFF2-40B4-BE49-F238E27FC236}">
                <a16:creationId xmlns:a16="http://schemas.microsoft.com/office/drawing/2014/main" id="{3FB72450-5592-468A-901D-7CABFA9C8D1E}"/>
              </a:ext>
            </a:extLst>
          </p:cNvPr>
          <p:cNvSpPr/>
          <p:nvPr/>
        </p:nvSpPr>
        <p:spPr>
          <a:xfrm rot="10800000">
            <a:off x="8805817" y="2885279"/>
            <a:ext cx="223028" cy="215351"/>
          </a:xfrm>
          <a:prstGeom prst="rt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DDC509A5-543D-4B32-9FD1-445E8F97D058}"/>
              </a:ext>
            </a:extLst>
          </p:cNvPr>
          <p:cNvSpPr/>
          <p:nvPr/>
        </p:nvSpPr>
        <p:spPr>
          <a:xfrm>
            <a:off x="8292791" y="2084325"/>
            <a:ext cx="852495" cy="81464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FAC07A83-154B-4B8E-A5D3-F507375E721C}"/>
              </a:ext>
            </a:extLst>
          </p:cNvPr>
          <p:cNvSpPr/>
          <p:nvPr/>
        </p:nvSpPr>
        <p:spPr>
          <a:xfrm>
            <a:off x="8524335" y="2290151"/>
            <a:ext cx="852495" cy="81464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EE15B91C-3FCB-4EA3-BF89-4DC2503B12DD}"/>
              </a:ext>
            </a:extLst>
          </p:cNvPr>
          <p:cNvCxnSpPr>
            <a:cxnSpLocks/>
          </p:cNvCxnSpPr>
          <p:nvPr/>
        </p:nvCxnSpPr>
        <p:spPr>
          <a:xfrm flipH="1" flipV="1">
            <a:off x="8292791" y="2895319"/>
            <a:ext cx="241069" cy="21535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CF0FF716-A325-4FE9-9494-5B25E8F043A8}"/>
              </a:ext>
            </a:extLst>
          </p:cNvPr>
          <p:cNvCxnSpPr>
            <a:cxnSpLocks/>
          </p:cNvCxnSpPr>
          <p:nvPr/>
        </p:nvCxnSpPr>
        <p:spPr>
          <a:xfrm flipH="1" flipV="1">
            <a:off x="9135147" y="2075130"/>
            <a:ext cx="241069" cy="21535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39FDC72A-68AA-4DCD-BBF6-DA554291F464}"/>
              </a:ext>
            </a:extLst>
          </p:cNvPr>
          <p:cNvCxnSpPr>
            <a:cxnSpLocks/>
          </p:cNvCxnSpPr>
          <p:nvPr/>
        </p:nvCxnSpPr>
        <p:spPr>
          <a:xfrm flipH="1" flipV="1">
            <a:off x="9151331" y="2891441"/>
            <a:ext cx="241069" cy="21535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65805A98-D292-4A44-8D90-A6456948C722}"/>
              </a:ext>
            </a:extLst>
          </p:cNvPr>
          <p:cNvCxnSpPr/>
          <p:nvPr/>
        </p:nvCxnSpPr>
        <p:spPr>
          <a:xfrm flipH="1" flipV="1">
            <a:off x="8888159" y="2650172"/>
            <a:ext cx="241069" cy="21535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Connector: Elbow 158">
            <a:extLst>
              <a:ext uri="{FF2B5EF4-FFF2-40B4-BE49-F238E27FC236}">
                <a16:creationId xmlns:a16="http://schemas.microsoft.com/office/drawing/2014/main" id="{DACB10E4-F075-4E28-B93D-4D480A7735F3}"/>
              </a:ext>
            </a:extLst>
          </p:cNvPr>
          <p:cNvCxnSpPr/>
          <p:nvPr/>
        </p:nvCxnSpPr>
        <p:spPr>
          <a:xfrm>
            <a:off x="5547247" y="1377517"/>
            <a:ext cx="2450950" cy="67136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Connector: Elbow 159">
            <a:extLst>
              <a:ext uri="{FF2B5EF4-FFF2-40B4-BE49-F238E27FC236}">
                <a16:creationId xmlns:a16="http://schemas.microsoft.com/office/drawing/2014/main" id="{6D1E6D9D-0479-4AD1-93B1-7C419E6D6774}"/>
              </a:ext>
            </a:extLst>
          </p:cNvPr>
          <p:cNvCxnSpPr>
            <a:cxnSpLocks/>
          </p:cNvCxnSpPr>
          <p:nvPr/>
        </p:nvCxnSpPr>
        <p:spPr>
          <a:xfrm>
            <a:off x="5599596" y="2656748"/>
            <a:ext cx="2738206" cy="306445"/>
          </a:xfrm>
          <a:prstGeom prst="bentConnector3">
            <a:avLst>
              <a:gd name="adj1" fmla="val 4060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Connector: Elbow 161">
            <a:extLst>
              <a:ext uri="{FF2B5EF4-FFF2-40B4-BE49-F238E27FC236}">
                <a16:creationId xmlns:a16="http://schemas.microsoft.com/office/drawing/2014/main" id="{8D2FABBE-75A7-42B5-A26E-09AF7F169CBD}"/>
              </a:ext>
            </a:extLst>
          </p:cNvPr>
          <p:cNvCxnSpPr>
            <a:cxnSpLocks/>
            <a:stCxn id="61" idx="3"/>
          </p:cNvCxnSpPr>
          <p:nvPr/>
        </p:nvCxnSpPr>
        <p:spPr>
          <a:xfrm flipV="1">
            <a:off x="5538336" y="3272219"/>
            <a:ext cx="3113114" cy="112939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Connector: Elbow 163">
            <a:extLst>
              <a:ext uri="{FF2B5EF4-FFF2-40B4-BE49-F238E27FC236}">
                <a16:creationId xmlns:a16="http://schemas.microsoft.com/office/drawing/2014/main" id="{B0D46CA6-26B2-43E6-BB9E-3C1ED0F28240}"/>
              </a:ext>
            </a:extLst>
          </p:cNvPr>
          <p:cNvCxnSpPr>
            <a:cxnSpLocks/>
          </p:cNvCxnSpPr>
          <p:nvPr/>
        </p:nvCxnSpPr>
        <p:spPr>
          <a:xfrm flipV="1">
            <a:off x="5610522" y="3532353"/>
            <a:ext cx="3277637" cy="2500841"/>
          </a:xfrm>
          <a:prstGeom prst="bentConnector3">
            <a:avLst>
              <a:gd name="adj1" fmla="val 6249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TextBox 170">
            <a:extLst>
              <a:ext uri="{FF2B5EF4-FFF2-40B4-BE49-F238E27FC236}">
                <a16:creationId xmlns:a16="http://schemas.microsoft.com/office/drawing/2014/main" id="{EE501F58-73EA-46DB-95D7-5DB215E5EC45}"/>
              </a:ext>
            </a:extLst>
          </p:cNvPr>
          <p:cNvSpPr txBox="1"/>
          <p:nvPr/>
        </p:nvSpPr>
        <p:spPr>
          <a:xfrm>
            <a:off x="337434" y="1170604"/>
            <a:ext cx="1227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</a:t>
            </a: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65638EB7-CBBB-4DE9-A99A-44BA527CB50B}"/>
              </a:ext>
            </a:extLst>
          </p:cNvPr>
          <p:cNvSpPr txBox="1"/>
          <p:nvPr/>
        </p:nvSpPr>
        <p:spPr>
          <a:xfrm>
            <a:off x="8043473" y="862056"/>
            <a:ext cx="1227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34841604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702556E-DF50-4AFE-AAAD-34C6C57F9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Inception architecture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E8A6A1-235C-4342-BCE9-765F7D579D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Practical Deep Learning workshop – Nathaniel Shimoni ©</a:t>
            </a:r>
            <a:endParaRPr lang="he-IL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3ECD4C8-C181-48F7-AE45-522F65948411}"/>
              </a:ext>
            </a:extLst>
          </p:cNvPr>
          <p:cNvGrpSpPr/>
          <p:nvPr/>
        </p:nvGrpSpPr>
        <p:grpSpPr>
          <a:xfrm>
            <a:off x="161921" y="736311"/>
            <a:ext cx="11868158" cy="3705229"/>
            <a:chOff x="161921" y="1576386"/>
            <a:chExt cx="11868158" cy="3705229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668E0F1-BA70-4635-8ADB-33D27EBF03D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5400000">
              <a:off x="8006566" y="806158"/>
              <a:ext cx="3253285" cy="4793741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FC01939-BBD2-4737-BC77-85A13379D1D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5400000">
              <a:off x="3581358" y="1575201"/>
              <a:ext cx="3267169" cy="414566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6A51B5E-FE3A-426B-91CE-503DCAA2E9F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546474" y="2301719"/>
              <a:ext cx="2299084" cy="3068190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0645FB0-9A8E-42BB-ADE5-81AA337F28A0}"/>
                </a:ext>
              </a:extLst>
            </p:cNvPr>
            <p:cNvSpPr/>
            <p:nvPr/>
          </p:nvSpPr>
          <p:spPr>
            <a:xfrm>
              <a:off x="7236338" y="4667250"/>
              <a:ext cx="545589" cy="6004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983537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702556E-DF50-4AFE-AAAD-34C6C57F9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Inception architecture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E8A6A1-235C-4342-BCE9-765F7D579D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Practical Deep Learning workshop – Nathaniel Shimoni ©</a:t>
            </a:r>
            <a:endParaRPr lang="he-IL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3ECD4C8-C181-48F7-AE45-522F65948411}"/>
              </a:ext>
            </a:extLst>
          </p:cNvPr>
          <p:cNvGrpSpPr/>
          <p:nvPr/>
        </p:nvGrpSpPr>
        <p:grpSpPr>
          <a:xfrm>
            <a:off x="161921" y="736311"/>
            <a:ext cx="11868158" cy="3705229"/>
            <a:chOff x="161921" y="1576386"/>
            <a:chExt cx="11868158" cy="3705229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668E0F1-BA70-4635-8ADB-33D27EBF03D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5400000">
              <a:off x="8006566" y="806158"/>
              <a:ext cx="3253285" cy="4793741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FC01939-BBD2-4737-BC77-85A13379D1D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5400000">
              <a:off x="3581358" y="1575201"/>
              <a:ext cx="3267169" cy="414566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6A51B5E-FE3A-426B-91CE-503DCAA2E9F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546474" y="2301719"/>
              <a:ext cx="2299084" cy="3068190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0645FB0-9A8E-42BB-ADE5-81AA337F28A0}"/>
                </a:ext>
              </a:extLst>
            </p:cNvPr>
            <p:cNvSpPr/>
            <p:nvPr/>
          </p:nvSpPr>
          <p:spPr>
            <a:xfrm>
              <a:off x="7236338" y="4667250"/>
              <a:ext cx="545589" cy="6004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B84BD646-FEE5-40C8-BD7C-B26233DF37CE}"/>
              </a:ext>
            </a:extLst>
          </p:cNvPr>
          <p:cNvSpPr/>
          <p:nvPr/>
        </p:nvSpPr>
        <p:spPr>
          <a:xfrm>
            <a:off x="161921" y="2466975"/>
            <a:ext cx="2980191" cy="962025"/>
          </a:xfrm>
          <a:prstGeom prst="rect">
            <a:avLst/>
          </a:prstGeom>
          <a:solidFill>
            <a:srgbClr val="FFFF0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D120932B-EAEA-41CA-9BE8-EFEF224F18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2501612" y="2311022"/>
            <a:ext cx="1754761" cy="6196013"/>
          </a:xfrm>
          <a:prstGeom prst="rect">
            <a:avLst/>
          </a:prstGeom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6C737BB5-EC91-42E5-91AD-B314A8B0AACE}"/>
              </a:ext>
            </a:extLst>
          </p:cNvPr>
          <p:cNvCxnSpPr>
            <a:cxnSpLocks/>
          </p:cNvCxnSpPr>
          <p:nvPr/>
        </p:nvCxnSpPr>
        <p:spPr>
          <a:xfrm>
            <a:off x="1652016" y="3429000"/>
            <a:ext cx="643509" cy="12267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1540F663-03C2-4434-AC71-B30550446B97}"/>
              </a:ext>
            </a:extLst>
          </p:cNvPr>
          <p:cNvSpPr/>
          <p:nvPr/>
        </p:nvSpPr>
        <p:spPr>
          <a:xfrm>
            <a:off x="280986" y="4655795"/>
            <a:ext cx="6586539" cy="15064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16F7630-E529-4444-849B-C8B5DD15D9F1}"/>
              </a:ext>
            </a:extLst>
          </p:cNvPr>
          <p:cNvSpPr/>
          <p:nvPr/>
        </p:nvSpPr>
        <p:spPr>
          <a:xfrm>
            <a:off x="611823" y="2009459"/>
            <a:ext cx="20456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Input basic network</a:t>
            </a:r>
          </a:p>
        </p:txBody>
      </p:sp>
    </p:spTree>
    <p:extLst>
      <p:ext uri="{BB962C8B-B14F-4D97-AF65-F5344CB8AC3E}">
        <p14:creationId xmlns:p14="http://schemas.microsoft.com/office/powerpoint/2010/main" val="17952709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702556E-DF50-4AFE-AAAD-34C6C57F9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Inception architecture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E8A6A1-235C-4342-BCE9-765F7D579D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Practical Deep Learning workshop – Nathaniel Shimoni ©</a:t>
            </a:r>
            <a:endParaRPr lang="he-IL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3ECD4C8-C181-48F7-AE45-522F65948411}"/>
              </a:ext>
            </a:extLst>
          </p:cNvPr>
          <p:cNvGrpSpPr/>
          <p:nvPr/>
        </p:nvGrpSpPr>
        <p:grpSpPr>
          <a:xfrm>
            <a:off x="161921" y="736311"/>
            <a:ext cx="11868158" cy="3705229"/>
            <a:chOff x="161921" y="1576386"/>
            <a:chExt cx="11868158" cy="3705229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668E0F1-BA70-4635-8ADB-33D27EBF03D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5400000">
              <a:off x="8006566" y="806158"/>
              <a:ext cx="3253285" cy="4793741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FC01939-BBD2-4737-BC77-85A13379D1D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5400000">
              <a:off x="3581358" y="1575201"/>
              <a:ext cx="3267169" cy="414566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6A51B5E-FE3A-426B-91CE-503DCAA2E9F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546474" y="2301719"/>
              <a:ext cx="2299084" cy="3068190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0645FB0-9A8E-42BB-ADE5-81AA337F28A0}"/>
                </a:ext>
              </a:extLst>
            </p:cNvPr>
            <p:cNvSpPr/>
            <p:nvPr/>
          </p:nvSpPr>
          <p:spPr>
            <a:xfrm>
              <a:off x="7236338" y="4667250"/>
              <a:ext cx="545589" cy="6004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B84BD646-FEE5-40C8-BD7C-B26233DF37CE}"/>
              </a:ext>
            </a:extLst>
          </p:cNvPr>
          <p:cNvSpPr/>
          <p:nvPr/>
        </p:nvSpPr>
        <p:spPr>
          <a:xfrm>
            <a:off x="10601325" y="1542093"/>
            <a:ext cx="1428754" cy="820860"/>
          </a:xfrm>
          <a:prstGeom prst="rect">
            <a:avLst/>
          </a:prstGeom>
          <a:solidFill>
            <a:srgbClr val="FFFF0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6C737BB5-EC91-42E5-91AD-B314A8B0AACE}"/>
              </a:ext>
            </a:extLst>
          </p:cNvPr>
          <p:cNvCxnSpPr>
            <a:cxnSpLocks/>
          </p:cNvCxnSpPr>
          <p:nvPr/>
        </p:nvCxnSpPr>
        <p:spPr>
          <a:xfrm flipH="1">
            <a:off x="10668000" y="2362953"/>
            <a:ext cx="685801" cy="18838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1540F663-03C2-4434-AC71-B30550446B97}"/>
              </a:ext>
            </a:extLst>
          </p:cNvPr>
          <p:cNvSpPr/>
          <p:nvPr/>
        </p:nvSpPr>
        <p:spPr>
          <a:xfrm>
            <a:off x="6753225" y="4246771"/>
            <a:ext cx="4257681" cy="191549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E875691-F386-4C69-9EA8-B27A8A8453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8150046" y="3672882"/>
            <a:ext cx="1825983" cy="3152776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805BF754-FB3B-4513-82D8-69EE7D195D51}"/>
              </a:ext>
            </a:extLst>
          </p:cNvPr>
          <p:cNvSpPr/>
          <p:nvPr/>
        </p:nvSpPr>
        <p:spPr>
          <a:xfrm>
            <a:off x="10850103" y="3101585"/>
            <a:ext cx="136571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Note that the output network is with a single FC layer</a:t>
            </a:r>
          </a:p>
        </p:txBody>
      </p:sp>
    </p:spTree>
    <p:extLst>
      <p:ext uri="{BB962C8B-B14F-4D97-AF65-F5344CB8AC3E}">
        <p14:creationId xmlns:p14="http://schemas.microsoft.com/office/powerpoint/2010/main" val="3653652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2">
            <a:extLst>
              <a:ext uri="{FF2B5EF4-FFF2-40B4-BE49-F238E27FC236}">
                <a16:creationId xmlns:a16="http://schemas.microsoft.com/office/drawing/2014/main" id="{E50C457A-2227-4035-8A5A-6EBD5CFB1C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8838" y="147638"/>
            <a:ext cx="10494962" cy="446087"/>
          </a:xfrm>
        </p:spPr>
        <p:txBody>
          <a:bodyPr>
            <a:normAutofit fontScale="90000"/>
          </a:bodyPr>
          <a:lstStyle/>
          <a:p>
            <a:r>
              <a:rPr lang="en-US" dirty="0"/>
              <a:t>Understanding convolutions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7C22AA-B911-4232-8049-A115DFD567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Practical Deep Learning workshop – Nathaniel Shimoni ©</a:t>
            </a:r>
            <a:endParaRPr lang="he-IL" dirty="0"/>
          </a:p>
        </p:txBody>
      </p:sp>
      <p:pic>
        <p:nvPicPr>
          <p:cNvPr id="2050" name="Picture 2" descr="Image result for convolution gif">
            <a:extLst>
              <a:ext uri="{FF2B5EF4-FFF2-40B4-BE49-F238E27FC236}">
                <a16:creationId xmlns:a16="http://schemas.microsoft.com/office/drawing/2014/main" id="{0EC7465F-3CFD-49F9-AACA-4B1B5D94BC2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7006" y="1774769"/>
            <a:ext cx="4238625" cy="4562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F922E97-E762-4604-8CBD-E1F391406E02}"/>
              </a:ext>
            </a:extLst>
          </p:cNvPr>
          <p:cNvSpPr/>
          <p:nvPr/>
        </p:nvSpPr>
        <p:spPr>
          <a:xfrm>
            <a:off x="2412506" y="1020010"/>
            <a:ext cx="779617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First let’s look again at the dimensions modifications</a:t>
            </a:r>
          </a:p>
        </p:txBody>
      </p:sp>
    </p:spTree>
    <p:extLst>
      <p:ext uri="{BB962C8B-B14F-4D97-AF65-F5344CB8AC3E}">
        <p14:creationId xmlns:p14="http://schemas.microsoft.com/office/powerpoint/2010/main" val="42049741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702556E-DF50-4AFE-AAAD-34C6C57F9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Inception architecture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E8A6A1-235C-4342-BCE9-765F7D579D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Practical Deep Learning workshop – Nathaniel Shimoni ©</a:t>
            </a:r>
            <a:endParaRPr lang="he-IL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3ECD4C8-C181-48F7-AE45-522F65948411}"/>
              </a:ext>
            </a:extLst>
          </p:cNvPr>
          <p:cNvGrpSpPr/>
          <p:nvPr/>
        </p:nvGrpSpPr>
        <p:grpSpPr>
          <a:xfrm>
            <a:off x="161921" y="736311"/>
            <a:ext cx="11868158" cy="3705229"/>
            <a:chOff x="161921" y="1576386"/>
            <a:chExt cx="11868158" cy="3705229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668E0F1-BA70-4635-8ADB-33D27EBF03D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5400000">
              <a:off x="8006566" y="806158"/>
              <a:ext cx="3253285" cy="4793741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FC01939-BBD2-4737-BC77-85A13379D1D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5400000">
              <a:off x="3581358" y="1575201"/>
              <a:ext cx="3267169" cy="414566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6A51B5E-FE3A-426B-91CE-503DCAA2E9F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546474" y="2301719"/>
              <a:ext cx="2299084" cy="3068190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0645FB0-9A8E-42BB-ADE5-81AA337F28A0}"/>
                </a:ext>
              </a:extLst>
            </p:cNvPr>
            <p:cNvSpPr/>
            <p:nvPr/>
          </p:nvSpPr>
          <p:spPr>
            <a:xfrm>
              <a:off x="7236338" y="4667250"/>
              <a:ext cx="545589" cy="6004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B84BD646-FEE5-40C8-BD7C-B26233DF37CE}"/>
              </a:ext>
            </a:extLst>
          </p:cNvPr>
          <p:cNvSpPr/>
          <p:nvPr/>
        </p:nvSpPr>
        <p:spPr>
          <a:xfrm>
            <a:off x="5154169" y="3646145"/>
            <a:ext cx="1932431" cy="747771"/>
          </a:xfrm>
          <a:prstGeom prst="rect">
            <a:avLst/>
          </a:prstGeom>
          <a:solidFill>
            <a:srgbClr val="FFFF0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6C737BB5-EC91-42E5-91AD-B314A8B0AACE}"/>
              </a:ext>
            </a:extLst>
          </p:cNvPr>
          <p:cNvCxnSpPr>
            <a:cxnSpLocks/>
          </p:cNvCxnSpPr>
          <p:nvPr/>
        </p:nvCxnSpPr>
        <p:spPr>
          <a:xfrm flipH="1">
            <a:off x="8153400" y="3865771"/>
            <a:ext cx="502922" cy="7221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6768B6BC-B860-464B-9583-14170DFA2352}"/>
              </a:ext>
            </a:extLst>
          </p:cNvPr>
          <p:cNvSpPr/>
          <p:nvPr/>
        </p:nvSpPr>
        <p:spPr>
          <a:xfrm>
            <a:off x="7781927" y="3086970"/>
            <a:ext cx="1971673" cy="808755"/>
          </a:xfrm>
          <a:prstGeom prst="rect">
            <a:avLst/>
          </a:prstGeom>
          <a:solidFill>
            <a:srgbClr val="FFFF0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2921462-9EFA-447E-B835-930C6C2F49B4}"/>
              </a:ext>
            </a:extLst>
          </p:cNvPr>
          <p:cNvCxnSpPr>
            <a:cxnSpLocks/>
          </p:cNvCxnSpPr>
          <p:nvPr/>
        </p:nvCxnSpPr>
        <p:spPr>
          <a:xfrm>
            <a:off x="6044185" y="4393616"/>
            <a:ext cx="204215" cy="1942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D6C19343-0212-4574-97D3-564649485819}"/>
              </a:ext>
            </a:extLst>
          </p:cNvPr>
          <p:cNvSpPr/>
          <p:nvPr/>
        </p:nvSpPr>
        <p:spPr>
          <a:xfrm>
            <a:off x="8972337" y="5198359"/>
            <a:ext cx="278036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Two additional output paths to help earlier blocks converge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B5CEACE-BD06-4187-8833-66A381F97A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5828736" y="3247124"/>
            <a:ext cx="1635977" cy="4384955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7AA75212-16F5-4756-938C-3C13F80515E1}"/>
              </a:ext>
            </a:extLst>
          </p:cNvPr>
          <p:cNvSpPr/>
          <p:nvPr/>
        </p:nvSpPr>
        <p:spPr>
          <a:xfrm>
            <a:off x="4410075" y="4587873"/>
            <a:ext cx="4448175" cy="165851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4782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9CAF9A8-CA82-4096-87D2-588E82138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Inception v3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5143CFB-547A-4E77-A9A5-70308AA6B6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96" y="825447"/>
            <a:ext cx="3687119" cy="494409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31AC7BE-526B-46D2-85EB-8C0535CE0DD9}"/>
              </a:ext>
            </a:extLst>
          </p:cNvPr>
          <p:cNvSpPr/>
          <p:nvPr/>
        </p:nvSpPr>
        <p:spPr>
          <a:xfrm>
            <a:off x="7094838" y="756024"/>
            <a:ext cx="425896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Inception V3 introduced a wider basic block</a:t>
            </a:r>
          </a:p>
          <a:p>
            <a:pPr algn="ctr"/>
            <a:r>
              <a:rPr lang="en-US" dirty="0"/>
              <a:t>And also inserted flattened convolutions (1xn, nx1)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This allowed for a significant decrease in the number of trained weights,</a:t>
            </a:r>
          </a:p>
          <a:p>
            <a:pPr algn="ctr"/>
            <a:r>
              <a:rPr lang="en-US" dirty="0"/>
              <a:t>enabling the training of much deeper networks with better generalization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8117B18-C8FF-4D60-9CDA-DF8749CDDAD6}"/>
              </a:ext>
            </a:extLst>
          </p:cNvPr>
          <p:cNvSpPr/>
          <p:nvPr/>
        </p:nvSpPr>
        <p:spPr>
          <a:xfrm>
            <a:off x="330747" y="6007969"/>
            <a:ext cx="57231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4"/>
              </a:rPr>
              <a:t>https://arxiv.org/pdf/1512.00567.pdf </a:t>
            </a:r>
            <a:r>
              <a:rPr lang="en-US" dirty="0"/>
              <a:t> - inception v3 paper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903489-3FFB-42F6-B381-58283D102E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4909" y="4384014"/>
            <a:ext cx="1351969" cy="11898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AD3A764-0607-4E0D-83A5-A6C90083CE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76695" y="4384013"/>
            <a:ext cx="1351969" cy="118986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F8AE12B-EBDB-4DE4-870F-97489FFE8AE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63303" y="4384013"/>
            <a:ext cx="1351969" cy="118986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CCC6600-86D8-468C-8A6F-8D0D77822B27}"/>
              </a:ext>
            </a:extLst>
          </p:cNvPr>
          <p:cNvSpPr/>
          <p:nvPr/>
        </p:nvSpPr>
        <p:spPr>
          <a:xfrm>
            <a:off x="5695355" y="3897071"/>
            <a:ext cx="18185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/>
              <a:t>Instead of having 5x5 computations per channel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3C118C7-6420-4C5E-8D1F-95B6CD3D42C1}"/>
              </a:ext>
            </a:extLst>
          </p:cNvPr>
          <p:cNvSpPr/>
          <p:nvPr/>
        </p:nvSpPr>
        <p:spPr>
          <a:xfrm>
            <a:off x="8833489" y="3695007"/>
            <a:ext cx="236499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/>
              <a:t>We can have 5+5 computations per channel and still represent most of the signal in the data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C6AD8FE-7657-4724-B132-B3B48FD5B6CA}"/>
              </a:ext>
            </a:extLst>
          </p:cNvPr>
          <p:cNvSpPr/>
          <p:nvPr/>
        </p:nvSpPr>
        <p:spPr>
          <a:xfrm>
            <a:off x="8697988" y="5573880"/>
            <a:ext cx="263599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/>
              <a:t>Vertical flattened convolution followed by horizontal flattened convolution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3148854-DA23-4EAD-8494-1F1C55236BCA}"/>
              </a:ext>
            </a:extLst>
          </p:cNvPr>
          <p:cNvCxnSpPr/>
          <p:nvPr/>
        </p:nvCxnSpPr>
        <p:spPr>
          <a:xfrm>
            <a:off x="7513922" y="4978946"/>
            <a:ext cx="856476" cy="0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4789224C-BFAB-4C4C-9641-39208340EE6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47352" y="806918"/>
            <a:ext cx="3377644" cy="2868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3984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0038497-2C09-428C-91F4-083AB3B2A9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Inception v3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896B40-7123-4C95-82B2-D893909A08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Practical Deep Learning workshop – Nathaniel Shimoni ©</a:t>
            </a:r>
            <a:endParaRPr lang="he-I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201D1E-C091-4491-8207-A768EB4FA7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7382" y="771235"/>
            <a:ext cx="4876800" cy="56197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FDB2292-890C-45F4-A0FC-0D1C2891D8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5096" y="887168"/>
            <a:ext cx="2285999" cy="20240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4567E8A-624F-4BF2-A3BE-DD7D54E4CB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69475" y="3081180"/>
            <a:ext cx="2877243" cy="314770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87FABAD-0D11-4580-9B77-4B4B67951F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0135" y="1354975"/>
            <a:ext cx="2860613" cy="3834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3224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86C6846-1FC5-475B-B8C5-1208C14F64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Notice 2 phenomena:</a:t>
            </a:r>
          </a:p>
          <a:p>
            <a:pPr lvl="1"/>
            <a:r>
              <a:rPr lang="en-US" dirty="0"/>
              <a:t>Test error significantly higher than training, but also…</a:t>
            </a:r>
          </a:p>
          <a:p>
            <a:pPr lvl="1"/>
            <a:r>
              <a:rPr lang="en-US" dirty="0"/>
              <a:t>Training error for 56-layer network is higher than that of 20 layer net!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798485-B851-4D42-AB83-6BE8AAE1B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ResNet</a:t>
            </a:r>
            <a:r>
              <a:rPr lang="en-US" dirty="0"/>
              <a:t> – can’t we just go deeper &amp; deeper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932C6D-F0BD-4232-A238-65DD4D9B0C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Practical Deep Learning workshop – Nathaniel Shimoni ©</a:t>
            </a:r>
            <a:endParaRPr lang="he-I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0C4ABD-60A8-45F0-A591-D7C6DFFB66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8262" y="2276475"/>
            <a:ext cx="9515475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629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86C6846-1FC5-475B-B8C5-1208C14F64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Basic idea:</a:t>
            </a:r>
          </a:p>
          <a:p>
            <a:r>
              <a:rPr lang="en-US" dirty="0"/>
              <a:t>This is </a:t>
            </a:r>
            <a:r>
              <a:rPr lang="en-US" dirty="0">
                <a:solidFill>
                  <a:srgbClr val="FF0000"/>
                </a:solidFill>
              </a:rPr>
              <a:t>not an overfitting problem </a:t>
            </a:r>
            <a:r>
              <a:rPr lang="en-US" dirty="0"/>
              <a:t>but rather an </a:t>
            </a:r>
            <a:r>
              <a:rPr lang="en-US" dirty="0">
                <a:solidFill>
                  <a:srgbClr val="0070C0"/>
                </a:solidFill>
              </a:rPr>
              <a:t>optimization problem</a:t>
            </a:r>
            <a:r>
              <a:rPr lang="en-US" dirty="0"/>
              <a:t>.</a:t>
            </a:r>
          </a:p>
          <a:p>
            <a:r>
              <a:rPr lang="en-US" dirty="0"/>
              <a:t>Hypothesis: Instead of having each layer learn a new mapping, optimization would be easier if </a:t>
            </a:r>
            <a:r>
              <a:rPr lang="en-US" dirty="0">
                <a:solidFill>
                  <a:srgbClr val="0070C0"/>
                </a:solidFill>
              </a:rPr>
              <a:t>each layer (or block) </a:t>
            </a:r>
            <a:r>
              <a:rPr lang="en-US" dirty="0"/>
              <a:t>would have to </a:t>
            </a:r>
            <a:r>
              <a:rPr lang="en-US" dirty="0">
                <a:solidFill>
                  <a:srgbClr val="0070C0"/>
                </a:solidFill>
              </a:rPr>
              <a:t>learn the residual error </a:t>
            </a:r>
            <a:r>
              <a:rPr lang="en-US" dirty="0"/>
              <a:t>of the previous layers </a:t>
            </a:r>
          </a:p>
          <a:p>
            <a:r>
              <a:rPr lang="en-US" dirty="0"/>
              <a:t>In other words – if 20 layers is easier to optimize allow for the rest of the layers to easily converge to 0 unless they lead to a better result.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798485-B851-4D42-AB83-6BE8AAE1B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ResNet</a:t>
            </a:r>
            <a:r>
              <a:rPr lang="en-US" dirty="0"/>
              <a:t> – can’t we just go deeper &amp; deeper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932C6D-F0BD-4232-A238-65DD4D9B0C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Practical Deep Learning workshop – Nathaniel Shimoni ©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4862190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228B9BE-0A7F-49F5-BE9A-0943853464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195280" y="2885006"/>
            <a:ext cx="5863361" cy="3149086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4F242DC8-484E-4FE3-A6EA-84D13910F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ResNet</a:t>
            </a:r>
            <a:r>
              <a:rPr lang="en-US" dirty="0"/>
              <a:t> – revolution of depth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B7E26A-ACE9-4DAC-8395-A8E7975FDB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Practical Deep Learning workshop – Nathaniel Shimoni ©</a:t>
            </a:r>
            <a:endParaRPr lang="he-IL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EB2454B-2B55-4150-9E9B-384D76FECDA0}"/>
              </a:ext>
            </a:extLst>
          </p:cNvPr>
          <p:cNvSpPr/>
          <p:nvPr/>
        </p:nvSpPr>
        <p:spPr>
          <a:xfrm>
            <a:off x="7161513" y="4825571"/>
            <a:ext cx="1238250" cy="495300"/>
          </a:xfrm>
          <a:prstGeom prst="rect">
            <a:avLst/>
          </a:prstGeom>
          <a:noFill/>
          <a:ln w="3492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1">
                <a:extLst>
                  <a:ext uri="{FF2B5EF4-FFF2-40B4-BE49-F238E27FC236}">
                    <a16:creationId xmlns:a16="http://schemas.microsoft.com/office/drawing/2014/main" id="{5F3483E3-FE17-4958-BE6D-BEFBEACBE24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7017" y="840509"/>
                <a:ext cx="11905673" cy="533645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pt-B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ℱ</m:t>
                    </m:r>
                    <m:d>
                      <m:d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/>
                  <a:t> be the feature mapping of the regularly stacked layers</a:t>
                </a:r>
              </a:p>
              <a:p>
                <a:pPr marL="0" indent="0">
                  <a:buNone/>
                </a:pPr>
                <a:r>
                  <a:rPr lang="en-US" dirty="0"/>
                  <a:t>Each residual block is then trying to optimize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ℱ</m:t>
                    </m:r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ℱ</m:t>
                    </m:r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/>
                  <a:t> does not improve the loss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/>
                  <a:t> relatively to the loss of identity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, </a:t>
                </a:r>
              </a:p>
              <a:p>
                <a:pPr marL="0" indent="0">
                  <a:buNone/>
                </a:pPr>
                <a:r>
                  <a:rPr lang="en-US" dirty="0"/>
                  <a:t>then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ℱ</m:t>
                    </m:r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/>
                  <a:t> will be set to zero or very close to it</a:t>
                </a:r>
              </a:p>
              <a:p>
                <a:pPr marL="0" indent="0">
                  <a:buNone/>
                </a:pPr>
                <a:r>
                  <a:rPr lang="en-US" dirty="0"/>
                  <a:t>This somewhat resembles the idea of boosting </a:t>
                </a:r>
              </a:p>
              <a:p>
                <a:pPr marL="0" indent="0">
                  <a:buNone/>
                </a:pPr>
                <a:r>
                  <a:rPr lang="en-US" dirty="0"/>
                  <a:t>    that we learned in the first lesson</a:t>
                </a:r>
              </a:p>
            </p:txBody>
          </p:sp>
        </mc:Choice>
        <mc:Fallback xmlns="">
          <p:sp>
            <p:nvSpPr>
              <p:cNvPr id="8" name="Content Placeholder 1">
                <a:extLst>
                  <a:ext uri="{FF2B5EF4-FFF2-40B4-BE49-F238E27FC236}">
                    <a16:creationId xmlns:a16="http://schemas.microsoft.com/office/drawing/2014/main" id="{5F3483E3-FE17-4958-BE6D-BEFBEACBE2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017" y="840509"/>
                <a:ext cx="11905673" cy="5336454"/>
              </a:xfrm>
              <a:prstGeom prst="rect">
                <a:avLst/>
              </a:prstGeom>
              <a:blipFill>
                <a:blip r:embed="rId4"/>
                <a:stretch>
                  <a:fillRect l="-1075" t="-19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010085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4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EEFC168-EEBE-4368-A40A-6C8C61D0F7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F10D85E-8B30-4876-BE0D-CEFD1E734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ResNet</a:t>
            </a:r>
            <a:r>
              <a:rPr lang="en-US" dirty="0"/>
              <a:t> – revolution of depth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C88814-076A-4F10-9408-0E28164F3B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Practical Deep Learning workshop – Nathaniel Shimoni ©</a:t>
            </a:r>
            <a:endParaRPr lang="he-IL" dirty="0"/>
          </a:p>
        </p:txBody>
      </p:sp>
      <p:pic>
        <p:nvPicPr>
          <p:cNvPr id="5" name="Picture 2" descr="https://cdn-images-1.medium.com/max/600/1*2ns4ota94je5gSVjrpFq3A.png">
            <a:extLst>
              <a:ext uri="{FF2B5EF4-FFF2-40B4-BE49-F238E27FC236}">
                <a16:creationId xmlns:a16="http://schemas.microsoft.com/office/drawing/2014/main" id="{9009D910-33A7-47FE-B26C-8C6D1A69D9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3617996" y="-2292203"/>
            <a:ext cx="4988714" cy="11457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98039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6433039-8CE8-4664-A2E5-BDE29C55F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ResNets</a:t>
            </a:r>
            <a:r>
              <a:rPr lang="en-US" dirty="0"/>
              <a:t> structure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F2319C-D809-45D9-8875-C1451C813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Practical Deep Learning workshop – Nathaniel Shimoni ©</a:t>
            </a:r>
            <a:endParaRPr lang="he-I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38E7D0-FDDB-4D3D-8638-66F3843A5F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091" y="776086"/>
            <a:ext cx="8027600" cy="561004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9ACDFCE-3F0E-477F-A912-4764AA63BC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68196" y="3581109"/>
            <a:ext cx="2133600" cy="1943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A42434C-ED7F-423C-8BC8-4DD71DCC37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14930" y="1379511"/>
            <a:ext cx="2190750" cy="1828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0A75B72-5CB3-469F-8132-36EA4E40A059}"/>
              </a:ext>
            </a:extLst>
          </p:cNvPr>
          <p:cNvSpPr txBox="1"/>
          <p:nvPr/>
        </p:nvSpPr>
        <p:spPr>
          <a:xfrm>
            <a:off x="9135687" y="1022465"/>
            <a:ext cx="2218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Residual basic block</a:t>
            </a:r>
          </a:p>
        </p:txBody>
      </p:sp>
    </p:spTree>
    <p:extLst>
      <p:ext uri="{BB962C8B-B14F-4D97-AF65-F5344CB8AC3E}">
        <p14:creationId xmlns:p14="http://schemas.microsoft.com/office/powerpoint/2010/main" val="5641549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19F68BF-BBA5-4E7A-B250-582054B43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Additional improvements to </a:t>
            </a:r>
            <a:r>
              <a:rPr lang="en-US" dirty="0" err="1"/>
              <a:t>ResNets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3912D2-242A-4F16-9F51-83701E6FAA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Practical Deep Learning workshop – Nathaniel Shimoni ©</a:t>
            </a:r>
            <a:endParaRPr lang="he-I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590B8C-76DE-4A89-B8EF-115C929D28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4993" y="881149"/>
            <a:ext cx="5409260" cy="487125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31B0CA3-EFA5-487A-9D47-78F962A2B680}"/>
              </a:ext>
            </a:extLst>
          </p:cNvPr>
          <p:cNvSpPr/>
          <p:nvPr/>
        </p:nvSpPr>
        <p:spPr>
          <a:xfrm>
            <a:off x="281563" y="5975929"/>
            <a:ext cx="81795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4"/>
              </a:rPr>
              <a:t>https://arxiv.org/pdf/1603.05027.pdf</a:t>
            </a:r>
            <a:r>
              <a:rPr lang="en-US" dirty="0"/>
              <a:t>  - Identity Mappings in Deep Residual Networks</a:t>
            </a:r>
          </a:p>
        </p:txBody>
      </p:sp>
    </p:spTree>
    <p:extLst>
      <p:ext uri="{BB962C8B-B14F-4D97-AF65-F5344CB8AC3E}">
        <p14:creationId xmlns:p14="http://schemas.microsoft.com/office/powerpoint/2010/main" val="16782486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76F23C7-14F4-4A2F-B40F-92EB7A1AD2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F9EBF5-6B46-410A-85D0-5A23371B25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Comparisons of various architectures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892FF4-4AA7-4C53-B65F-2198CDBEF0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Practical Deep Learning workshop – Nathaniel Shimoni ©</a:t>
            </a:r>
            <a:endParaRPr lang="he-I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953C03-D7B5-4574-8F39-358BC9DA92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3" y="1422990"/>
            <a:ext cx="11896960" cy="4594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6719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5170E3F-15AC-4CEA-8FEE-96CE882BF1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building blocks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2F9E84-27E2-468D-8513-FA64EDAFA6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Practical Deep Learning workshop – Nathaniel Shimoni ©</a:t>
            </a:r>
            <a:endParaRPr lang="he-IL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3DAD972-B44A-461F-86A1-3D353614C68B}"/>
              </a:ext>
            </a:extLst>
          </p:cNvPr>
          <p:cNvSpPr/>
          <p:nvPr/>
        </p:nvSpPr>
        <p:spPr>
          <a:xfrm>
            <a:off x="271849" y="914401"/>
            <a:ext cx="3048000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70C0"/>
                </a:solidFill>
              </a:rPr>
              <a:t>Layers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Activations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losses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Optimizers</a:t>
            </a:r>
          </a:p>
        </p:txBody>
      </p:sp>
      <p:pic>
        <p:nvPicPr>
          <p:cNvPr id="65" name="Picture 2" descr="http://i.stack.imgur.com/GvsBA.jpg">
            <a:extLst>
              <a:ext uri="{FF2B5EF4-FFF2-40B4-BE49-F238E27FC236}">
                <a16:creationId xmlns:a16="http://schemas.microsoft.com/office/drawing/2014/main" id="{388DF6F7-88D2-416B-8861-EC6E42B1EF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7421" y="1993358"/>
            <a:ext cx="4944541" cy="3814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6" name="Rectangle 65">
            <a:extLst>
              <a:ext uri="{FF2B5EF4-FFF2-40B4-BE49-F238E27FC236}">
                <a16:creationId xmlns:a16="http://schemas.microsoft.com/office/drawing/2014/main" id="{9E642B87-17FD-4435-9B19-2BCFC62BE790}"/>
              </a:ext>
            </a:extLst>
          </p:cNvPr>
          <p:cNvSpPr/>
          <p:nvPr/>
        </p:nvSpPr>
        <p:spPr>
          <a:xfrm>
            <a:off x="4865184" y="1386665"/>
            <a:ext cx="41778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Convolutional Neural Network</a:t>
            </a:r>
          </a:p>
        </p:txBody>
      </p:sp>
    </p:spTree>
    <p:extLst>
      <p:ext uri="{BB962C8B-B14F-4D97-AF65-F5344CB8AC3E}">
        <p14:creationId xmlns:p14="http://schemas.microsoft.com/office/powerpoint/2010/main" val="198979307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F03C671-A6A3-4430-8D52-EC5E7E5383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size and computational complexity limitations</a:t>
            </a:r>
          </a:p>
          <a:p>
            <a:r>
              <a:rPr lang="en-US" dirty="0"/>
              <a:t>Solution – dedicated slim architectures </a:t>
            </a:r>
          </a:p>
          <a:p>
            <a:pPr lvl="1"/>
            <a:r>
              <a:rPr lang="en-US" dirty="0" err="1">
                <a:solidFill>
                  <a:srgbClr val="0070C0"/>
                </a:solidFill>
              </a:rPr>
              <a:t>SqueezeNet</a:t>
            </a:r>
            <a:endParaRPr lang="en-US" dirty="0">
              <a:solidFill>
                <a:srgbClr val="0070C0"/>
              </a:solidFill>
            </a:endParaRPr>
          </a:p>
          <a:p>
            <a:pPr lvl="1"/>
            <a:r>
              <a:rPr lang="en-US" dirty="0" err="1"/>
              <a:t>MobileNet</a:t>
            </a:r>
            <a:r>
              <a:rPr lang="en-US" dirty="0"/>
              <a:t> / </a:t>
            </a:r>
            <a:r>
              <a:rPr lang="en-US" dirty="0" err="1"/>
              <a:t>MobileNet</a:t>
            </a:r>
            <a:r>
              <a:rPr lang="en-US" dirty="0"/>
              <a:t> V2</a:t>
            </a:r>
          </a:p>
          <a:p>
            <a:r>
              <a:rPr lang="en-US" dirty="0"/>
              <a:t>Using some hacks to decrease </a:t>
            </a:r>
            <a:br>
              <a:rPr lang="en-US" dirty="0"/>
            </a:br>
            <a:r>
              <a:rPr lang="en-US" dirty="0"/>
              <a:t>number of model weights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729D454-D668-433F-9E26-C5A9419188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Non of the above arch. Runs well on mobile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9830D7-75EF-4C84-BF88-CA91BFA6C9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Practical Deep Learning workshop – Nathaniel Shimoni ©</a:t>
            </a:r>
            <a:endParaRPr lang="he-I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1A8CD9-CEF5-4A2D-BAAC-ED4DA7232B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5343" y="1795548"/>
            <a:ext cx="5976657" cy="430789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6EA0CB7-A5BF-4445-BEE8-2993D09551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6496" y="4304463"/>
            <a:ext cx="3189577" cy="196610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A31A95C-3CF2-4243-9129-18478390E2E1}"/>
              </a:ext>
            </a:extLst>
          </p:cNvPr>
          <p:cNvSpPr/>
          <p:nvPr/>
        </p:nvSpPr>
        <p:spPr>
          <a:xfrm>
            <a:off x="2631616" y="3841527"/>
            <a:ext cx="10873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Fire block</a:t>
            </a:r>
          </a:p>
        </p:txBody>
      </p:sp>
    </p:spTree>
    <p:extLst>
      <p:ext uri="{BB962C8B-B14F-4D97-AF65-F5344CB8AC3E}">
        <p14:creationId xmlns:p14="http://schemas.microsoft.com/office/powerpoint/2010/main" val="5281040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3C22001-587F-47D3-92C0-71E422B8F1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Our graphs are constructed of different layers with each of these layers containing one or more nodes</a:t>
            </a:r>
          </a:p>
          <a:p>
            <a:r>
              <a:rPr lang="en-US" dirty="0">
                <a:solidFill>
                  <a:srgbClr val="0070C0"/>
                </a:solidFill>
              </a:rPr>
              <a:t>Fully connected </a:t>
            </a:r>
            <a:r>
              <a:rPr lang="en-US" dirty="0"/>
              <a:t>layer (sometimes called </a:t>
            </a:r>
            <a:r>
              <a:rPr lang="en-US" dirty="0">
                <a:solidFill>
                  <a:srgbClr val="0070C0"/>
                </a:solidFill>
              </a:rPr>
              <a:t>Dense</a:t>
            </a:r>
            <a:r>
              <a:rPr lang="en-US" dirty="0"/>
              <a:t> layer) – each of the nodes is connected to each of the following layer’s nodes</a:t>
            </a:r>
          </a:p>
          <a:p>
            <a:r>
              <a:rPr lang="en-US" dirty="0">
                <a:solidFill>
                  <a:srgbClr val="0070C0"/>
                </a:solidFill>
              </a:rPr>
              <a:t>Convolutional</a:t>
            </a:r>
            <a:r>
              <a:rPr lang="en-US" dirty="0"/>
              <a:t> layers – as shown in the previous slide</a:t>
            </a:r>
          </a:p>
          <a:p>
            <a:r>
              <a:rPr lang="en-US" dirty="0"/>
              <a:t>In the </a:t>
            </a:r>
            <a:r>
              <a:rPr lang="en-US" dirty="0" err="1"/>
              <a:t>Keras</a:t>
            </a:r>
            <a:r>
              <a:rPr lang="en-US" dirty="0"/>
              <a:t> library some of these layers are an abstraction of a concept like:</a:t>
            </a:r>
          </a:p>
          <a:p>
            <a:r>
              <a:rPr lang="en-US" dirty="0">
                <a:solidFill>
                  <a:srgbClr val="0070C0"/>
                </a:solidFill>
              </a:rPr>
              <a:t>Input</a:t>
            </a:r>
            <a:r>
              <a:rPr lang="en-US" dirty="0"/>
              <a:t> layer represents the dimensions and shape of the inputs</a:t>
            </a:r>
          </a:p>
          <a:p>
            <a:r>
              <a:rPr lang="en-US" dirty="0">
                <a:solidFill>
                  <a:srgbClr val="0070C0"/>
                </a:solidFill>
              </a:rPr>
              <a:t>Reshape &amp; Flatten </a:t>
            </a:r>
            <a:r>
              <a:rPr lang="en-US" dirty="0"/>
              <a:t>layers – changes the shape of the previous layer’s output</a:t>
            </a:r>
          </a:p>
          <a:p>
            <a:r>
              <a:rPr lang="en-US" dirty="0">
                <a:solidFill>
                  <a:srgbClr val="0070C0"/>
                </a:solidFill>
              </a:rPr>
              <a:t>Dropout layer </a:t>
            </a:r>
            <a:r>
              <a:rPr lang="en-US" dirty="0"/>
              <a:t>– random zeroing parts of the inputs (regularization)</a:t>
            </a:r>
          </a:p>
          <a:p>
            <a:r>
              <a:rPr lang="en-US" dirty="0">
                <a:solidFill>
                  <a:srgbClr val="0070C0"/>
                </a:solidFill>
              </a:rPr>
              <a:t>Batch normalization </a:t>
            </a:r>
            <a:r>
              <a:rPr lang="en-US" dirty="0"/>
              <a:t>(faster convergence &amp; regularization)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854D1D5-C1B2-4398-A5B1-FDC54BB75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layers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666B05-9546-4D6E-89E0-ACF6F616F9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Practical Deep Learning workshop – Nathaniel Shimoni ©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3694811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1C4FEB9-1F91-46EB-925A-47D617277F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38616" y="757881"/>
            <a:ext cx="4176584" cy="5419082"/>
          </a:xfrm>
        </p:spPr>
        <p:txBody>
          <a:bodyPr/>
          <a:lstStyle/>
          <a:p>
            <a:r>
              <a:rPr lang="en-US" dirty="0"/>
              <a:t>Sigmoid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1050" dirty="0"/>
          </a:p>
          <a:p>
            <a:r>
              <a:rPr lang="en-US" dirty="0"/>
              <a:t>tanh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F0435F8-B274-4188-B3AC-B5A854A56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building blocks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8FCA39-53B1-425D-B020-64595AABFC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Practical Deep Learning workshop – Nathaniel Shimoni ©</a:t>
            </a:r>
            <a:endParaRPr lang="he-IL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14C743D-5920-4D60-A66E-A13F3703EA1C}"/>
              </a:ext>
            </a:extLst>
          </p:cNvPr>
          <p:cNvSpPr/>
          <p:nvPr/>
        </p:nvSpPr>
        <p:spPr>
          <a:xfrm>
            <a:off x="271849" y="914401"/>
            <a:ext cx="3048000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Layers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70C0"/>
                </a:solidFill>
              </a:rPr>
              <a:t>Activations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losses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Optimizers</a:t>
            </a:r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74A69C1D-89DF-44C6-8696-56F11D0153F8}"/>
              </a:ext>
            </a:extLst>
          </p:cNvPr>
          <p:cNvSpPr txBox="1">
            <a:spLocks/>
          </p:cNvSpPr>
          <p:nvPr/>
        </p:nvSpPr>
        <p:spPr>
          <a:xfrm>
            <a:off x="7426410" y="757881"/>
            <a:ext cx="4176584" cy="54190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ReLu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1050" dirty="0"/>
          </a:p>
          <a:p>
            <a:r>
              <a:rPr lang="en-US" dirty="0" err="1"/>
              <a:t>PReLu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3570B42-6504-46CE-8EF9-6879B2251A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8616" y="1189924"/>
            <a:ext cx="3427538" cy="238671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BC28137-9FB4-4318-AE8C-1A81657408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8460" y="3979500"/>
            <a:ext cx="3487694" cy="245397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9513D67-2335-4670-9A46-86C0C3F98C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3560" y="1135506"/>
            <a:ext cx="3476625" cy="249555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74F8D17-7338-49AB-A991-C9772EFCA6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75357" y="4022877"/>
            <a:ext cx="3443024" cy="24539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ABC8757-8E6E-4BE7-AA2D-8184563DC17F}"/>
                  </a:ext>
                </a:extLst>
              </p:cNvPr>
              <p:cNvSpPr txBox="1"/>
              <p:nvPr/>
            </p:nvSpPr>
            <p:spPr>
              <a:xfrm>
                <a:off x="3516725" y="1459271"/>
                <a:ext cx="1302925" cy="34996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𝑠𝑖𝑔𝑚𝑜𝑖𝑑</m:t>
                      </m:r>
                      <m:r>
                        <a:rPr lang="en-US" sz="12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+ </m:t>
                          </m:r>
                          <m:sSup>
                            <m:sSup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ABC8757-8E6E-4BE7-AA2D-8184563DC1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6725" y="1459271"/>
                <a:ext cx="1302925" cy="349968"/>
              </a:xfrm>
              <a:prstGeom prst="rect">
                <a:avLst/>
              </a:prstGeom>
              <a:blipFill>
                <a:blip r:embed="rId6"/>
                <a:stretch>
                  <a:fillRect l="-5607" t="-1724" r="-1402" b="-137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35A94F7-08E9-49F1-9CE1-ED8ACF93780D}"/>
                  </a:ext>
                </a:extLst>
              </p:cNvPr>
              <p:cNvSpPr txBox="1"/>
              <p:nvPr/>
            </p:nvSpPr>
            <p:spPr>
              <a:xfrm>
                <a:off x="7793944" y="1459271"/>
                <a:ext cx="1302925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𝑅𝑒𝐿𝑢</m:t>
                      </m:r>
                      <m:r>
                        <a:rPr lang="en-US" sz="12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1200" i="0" smtClean="0">
                          <a:latin typeface="Cambria Math" panose="02040503050406030204" pitchFamily="18" charset="0"/>
                        </a:rPr>
                        <m:t>max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35A94F7-08E9-49F1-9CE1-ED8ACF9378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3944" y="1459271"/>
                <a:ext cx="1302925" cy="184666"/>
              </a:xfrm>
              <a:prstGeom prst="rect">
                <a:avLst/>
              </a:prstGeom>
              <a:blipFill>
                <a:blip r:embed="rId7"/>
                <a:stretch>
                  <a:fillRect t="-3226" r="-939" b="-354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216A5A7-27BC-4A34-8C20-D1B8388776C1}"/>
                  </a:ext>
                </a:extLst>
              </p:cNvPr>
              <p:cNvSpPr txBox="1"/>
              <p:nvPr/>
            </p:nvSpPr>
            <p:spPr>
              <a:xfrm>
                <a:off x="7793943" y="4347616"/>
                <a:ext cx="1473882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𝑃𝑅𝑒𝐿𝑢</m:t>
                      </m:r>
                      <m:r>
                        <a:rPr lang="en-US" sz="12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1200" i="0" smtClean="0">
                          <a:latin typeface="Cambria Math" panose="02040503050406030204" pitchFamily="18" charset="0"/>
                        </a:rPr>
                        <m:t>max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216A5A7-27BC-4A34-8C20-D1B8388776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3943" y="4347616"/>
                <a:ext cx="1473882" cy="184666"/>
              </a:xfrm>
              <a:prstGeom prst="rect">
                <a:avLst/>
              </a:prstGeom>
              <a:blipFill>
                <a:blip r:embed="rId8"/>
                <a:stretch>
                  <a:fillRect t="-3333" r="-1245" b="-4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0DF8551-1B73-4637-85F8-14B79F111667}"/>
                  </a:ext>
                </a:extLst>
              </p:cNvPr>
              <p:cNvSpPr txBox="1"/>
              <p:nvPr/>
            </p:nvSpPr>
            <p:spPr>
              <a:xfrm>
                <a:off x="3516724" y="4264965"/>
                <a:ext cx="1302925" cy="36593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𝑡𝑎𝑛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12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+ </m:t>
                          </m:r>
                          <m:sSup>
                            <m:sSup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0DF8551-1B73-4637-85F8-14B79F1116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6724" y="4264965"/>
                <a:ext cx="1302925" cy="365934"/>
              </a:xfrm>
              <a:prstGeom prst="rect">
                <a:avLst/>
              </a:prstGeom>
              <a:blipFill>
                <a:blip r:embed="rId9"/>
                <a:stretch>
                  <a:fillRect b="-1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833473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1C4FEB9-1F91-46EB-925A-47D617277F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38615" y="757881"/>
            <a:ext cx="5881559" cy="5419082"/>
          </a:xfrm>
        </p:spPr>
        <p:txBody>
          <a:bodyPr/>
          <a:lstStyle/>
          <a:p>
            <a:r>
              <a:rPr lang="en-US" dirty="0"/>
              <a:t>Leaky </a:t>
            </a:r>
            <a:r>
              <a:rPr lang="en-US" dirty="0" err="1"/>
              <a:t>ReLu</a:t>
            </a:r>
            <a:r>
              <a:rPr lang="en-US" dirty="0"/>
              <a:t> – a specific case of </a:t>
            </a:r>
            <a:r>
              <a:rPr lang="en-US" dirty="0" err="1"/>
              <a:t>PReLu</a:t>
            </a:r>
            <a:r>
              <a:rPr lang="en-US" dirty="0"/>
              <a:t> where </a:t>
            </a:r>
            <a:r>
              <a:rPr lang="el-GR" dirty="0"/>
              <a:t>α</a:t>
            </a:r>
            <a:r>
              <a:rPr lang="en-US" dirty="0"/>
              <a:t>=0.01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ELU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F0435F8-B274-4188-B3AC-B5A854A56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building blocks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8FCA39-53B1-425D-B020-64595AABFC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Practical Deep Learning workshop – Nathaniel Shimoni ©</a:t>
            </a:r>
            <a:endParaRPr lang="he-IL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14C743D-5920-4D60-A66E-A13F3703EA1C}"/>
              </a:ext>
            </a:extLst>
          </p:cNvPr>
          <p:cNvSpPr/>
          <p:nvPr/>
        </p:nvSpPr>
        <p:spPr>
          <a:xfrm>
            <a:off x="271849" y="914401"/>
            <a:ext cx="3048000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Layers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70C0"/>
                </a:solidFill>
              </a:rPr>
              <a:t>Activations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losses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Optimizers</a:t>
            </a:r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74A69C1D-89DF-44C6-8696-56F11D0153F8}"/>
              </a:ext>
            </a:extLst>
          </p:cNvPr>
          <p:cNvSpPr txBox="1">
            <a:spLocks/>
          </p:cNvSpPr>
          <p:nvPr/>
        </p:nvSpPr>
        <p:spPr>
          <a:xfrm>
            <a:off x="7426410" y="757881"/>
            <a:ext cx="4176584" cy="54190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ADD99FF-6A17-49C7-B9FF-E886654BA8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6177" y="1111905"/>
            <a:ext cx="3438525" cy="24860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B771AE0-B601-4AC4-B840-49C723F9E9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8076" y="3808879"/>
            <a:ext cx="3514725" cy="2438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C86B48B-87B6-40C0-B508-89E9D265A6B4}"/>
                  </a:ext>
                </a:extLst>
              </p:cNvPr>
              <p:cNvSpPr txBox="1"/>
              <p:nvPr/>
            </p:nvSpPr>
            <p:spPr>
              <a:xfrm>
                <a:off x="3030311" y="4299734"/>
                <a:ext cx="2072298" cy="6178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                      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sup>
                                  </m:s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    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C86B48B-87B6-40C0-B508-89E9D265A6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0311" y="4299734"/>
                <a:ext cx="2072298" cy="61786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703526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B1C4FEB9-1F91-46EB-925A-47D617277F8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138615" y="757881"/>
                <a:ext cx="8700959" cy="5419082"/>
              </a:xfrm>
            </p:spPr>
            <p:txBody>
              <a:bodyPr/>
              <a:lstStyle/>
              <a:p>
                <a:r>
                  <a:rPr lang="en-US" dirty="0"/>
                  <a:t>Softmax – the </a:t>
                </a:r>
                <a:r>
                  <a:rPr lang="en-US" dirty="0">
                    <a:solidFill>
                      <a:srgbClr val="0070C0"/>
                    </a:solidFill>
                  </a:rPr>
                  <a:t>common activation </a:t>
                </a:r>
                <a:r>
                  <a:rPr lang="en-US" dirty="0"/>
                  <a:t>function that we will use as last layer for a </a:t>
                </a:r>
                <a:r>
                  <a:rPr lang="en-US" dirty="0">
                    <a:solidFill>
                      <a:srgbClr val="0070C0"/>
                    </a:solidFill>
                  </a:rPr>
                  <a:t>multiclass classification </a:t>
                </a:r>
                <a:r>
                  <a:rPr lang="en-US" dirty="0"/>
                  <a:t>task wherein only one category is relevant for a given sample – </a:t>
                </a:r>
                <a:r>
                  <a:rPr lang="en-US" dirty="0" err="1"/>
                  <a:t>a.k.a</a:t>
                </a:r>
                <a:r>
                  <a:rPr lang="en-US" dirty="0"/>
                  <a:t> multiclass single label tasks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)=</m:t>
                    </m:r>
                    <m:f>
                      <m:f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num>
                      <m:den>
                        <m:nary>
                          <m:naryPr>
                            <m:chr m:val="∑"/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p>
                          <m:e>
                            <m:sSup>
                              <m:sSupPr>
                                <m:ctrlPr>
                                  <a:rPr lang="pt-BR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e>
                        </m:nary>
                      </m:den>
                    </m:f>
                  </m:oMath>
                </a14:m>
                <a:r>
                  <a:rPr lang="en-US" dirty="0"/>
                  <a:t>     for j = 1..K</a:t>
                </a:r>
              </a:p>
              <a:p>
                <a:pPr marL="0" indent="0">
                  <a:buNone/>
                </a:pPr>
                <a:r>
                  <a:rPr lang="en-US" dirty="0"/>
                  <a:t>Intuition:</a:t>
                </a:r>
              </a:p>
              <a:p>
                <a:pPr marL="0" indent="0">
                  <a:buNone/>
                </a:pPr>
                <a:r>
                  <a:rPr lang="en-US" dirty="0"/>
                  <a:t>The activation function is calculated using all of the nodes in the layer rather than for each node separately.</a:t>
                </a:r>
              </a:p>
              <a:p>
                <a:pPr marL="0" indent="0">
                  <a:buNone/>
                </a:pPr>
                <a:r>
                  <a:rPr lang="en-US" dirty="0"/>
                  <a:t>We assign exponentially higher weight to nodes with high input and then normalize the total layer weight so it sums is equal to 1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sz="1050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B1C4FEB9-1F91-46EB-925A-47D617277F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38615" y="757881"/>
                <a:ext cx="8700959" cy="5419082"/>
              </a:xfrm>
              <a:blipFill>
                <a:blip r:embed="rId2"/>
                <a:stretch>
                  <a:fillRect l="-1472" t="-1800" r="-2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1F0435F8-B274-4188-B3AC-B5A854A56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building blocks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8FCA39-53B1-425D-B020-64595AABFC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Practical Deep Learning workshop – Nathaniel Shimoni ©</a:t>
            </a:r>
            <a:endParaRPr lang="he-IL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14C743D-5920-4D60-A66E-A13F3703EA1C}"/>
              </a:ext>
            </a:extLst>
          </p:cNvPr>
          <p:cNvSpPr/>
          <p:nvPr/>
        </p:nvSpPr>
        <p:spPr>
          <a:xfrm>
            <a:off x="271849" y="914401"/>
            <a:ext cx="3048000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Layers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70C0"/>
                </a:solidFill>
              </a:rPr>
              <a:t>Activations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losses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Optimizers</a:t>
            </a:r>
          </a:p>
        </p:txBody>
      </p:sp>
    </p:spTree>
    <p:extLst>
      <p:ext uri="{BB962C8B-B14F-4D97-AF65-F5344CB8AC3E}">
        <p14:creationId xmlns:p14="http://schemas.microsoft.com/office/powerpoint/2010/main" val="2649693218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365</TotalTime>
  <Words>2292</Words>
  <Application>Microsoft Office PowerPoint</Application>
  <PresentationFormat>Widescreen</PresentationFormat>
  <Paragraphs>452</Paragraphs>
  <Slides>50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5" baseType="lpstr">
      <vt:lpstr>Arial</vt:lpstr>
      <vt:lpstr>Calibri</vt:lpstr>
      <vt:lpstr>Calibri Light</vt:lpstr>
      <vt:lpstr>Cambria Math</vt:lpstr>
      <vt:lpstr>1_Office Theme</vt:lpstr>
      <vt:lpstr>Introduction to  Deep Learning</vt:lpstr>
      <vt:lpstr>NN intuition</vt:lpstr>
      <vt:lpstr>The building blocks</vt:lpstr>
      <vt:lpstr>Understanding convolutions</vt:lpstr>
      <vt:lpstr>The building blocks</vt:lpstr>
      <vt:lpstr>layers</vt:lpstr>
      <vt:lpstr>The building blocks</vt:lpstr>
      <vt:lpstr>The building blocks</vt:lpstr>
      <vt:lpstr>The building blocks</vt:lpstr>
      <vt:lpstr>The building blocks</vt:lpstr>
      <vt:lpstr>The building blocks</vt:lpstr>
      <vt:lpstr>The building blocks</vt:lpstr>
      <vt:lpstr>The building blocks</vt:lpstr>
      <vt:lpstr>The building blocks</vt:lpstr>
      <vt:lpstr>optimizers</vt:lpstr>
      <vt:lpstr>optimizers</vt:lpstr>
      <vt:lpstr>optimizers</vt:lpstr>
      <vt:lpstr>optimizers</vt:lpstr>
      <vt:lpstr>Understanding convolutions</vt:lpstr>
      <vt:lpstr>Understanding convolutions</vt:lpstr>
      <vt:lpstr>Understanding convolutions</vt:lpstr>
      <vt:lpstr>Understanding convolutions</vt:lpstr>
      <vt:lpstr>Understanding convolutions</vt:lpstr>
      <vt:lpstr>The building blocks – cont. from last lesson</vt:lpstr>
      <vt:lpstr>optimizers</vt:lpstr>
      <vt:lpstr>optimizers</vt:lpstr>
      <vt:lpstr>optimizers</vt:lpstr>
      <vt:lpstr>optimizers</vt:lpstr>
      <vt:lpstr>Optimizers</vt:lpstr>
      <vt:lpstr>Optimizers</vt:lpstr>
      <vt:lpstr>Optimizers</vt:lpstr>
      <vt:lpstr>VGG 16 architecture</vt:lpstr>
      <vt:lpstr>AlexNet architecture</vt:lpstr>
      <vt:lpstr>VGG 16/19 architecture</vt:lpstr>
      <vt:lpstr>Inception / GoogLeNet</vt:lpstr>
      <vt:lpstr>Inception block example</vt:lpstr>
      <vt:lpstr>Inception architecture</vt:lpstr>
      <vt:lpstr>Inception architecture</vt:lpstr>
      <vt:lpstr>Inception architecture</vt:lpstr>
      <vt:lpstr>Inception architecture</vt:lpstr>
      <vt:lpstr>Inception v3</vt:lpstr>
      <vt:lpstr>Inception v3</vt:lpstr>
      <vt:lpstr>ResNet – can’t we just go deeper &amp; deeper</vt:lpstr>
      <vt:lpstr>ResNet – can’t we just go deeper &amp; deeper</vt:lpstr>
      <vt:lpstr>ResNet – revolution of depth</vt:lpstr>
      <vt:lpstr>ResNet – revolution of depth</vt:lpstr>
      <vt:lpstr>ResNets structure</vt:lpstr>
      <vt:lpstr>Additional improvements to ResNets</vt:lpstr>
      <vt:lpstr>Comparisons of various architectures</vt:lpstr>
      <vt:lpstr>Non of the above arch. Runs well on mobile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Understanding convolutions</dc:title>
  <dc:creator>nathaniel shimoni</dc:creator>
  <cp:lastModifiedBy>nathaniel shimoni</cp:lastModifiedBy>
  <cp:revision>6</cp:revision>
  <dcterms:created xsi:type="dcterms:W3CDTF">2019-05-19T14:30:16Z</dcterms:created>
  <dcterms:modified xsi:type="dcterms:W3CDTF">2019-05-19T20:35:26Z</dcterms:modified>
</cp:coreProperties>
</file>